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4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31C86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3E3E3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31C86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3E3E3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31C86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6562" y="372237"/>
            <a:ext cx="1040135" cy="1879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31C86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4425" y="674569"/>
            <a:ext cx="4178300" cy="656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31C86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4425" y="1999537"/>
            <a:ext cx="4145279" cy="2107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3E3E3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1-5-%25CF%2587%25CF%2581%25CF%258C%25CE%25BD%25CE%25B9%25CE%25B1-%25CF%2580%25CF%2581%25CE%25B9%25CE%25BD-%25CE%25B7-%25CF%2584%25CE%25BD-%25CE%25B1%25CE%25BD%25CF%2584%25CE%25B9%25CE%25BA%25CE%25B1%25CF%2584%25CE%25B1%25CF%2583%25CF%2584%25CE%25AE%25CF%2583%25CE%25B5%25CE%25B9-%25CF%2584%25CE%25BF-50-%25CF%2584%25CF%2589%25CE%25BD-juniors-nikoletakis-aamof/?trackingId=7lSqsNK7RUmMo5V9p2dWtQ%3D%3D" TargetMode="External"/><Relationship Id="rId2" Type="http://schemas.openxmlformats.org/officeDocument/2006/relationships/hyperlink" Target="https://www.genaisummitseeurope.com/about-us#OrganizingTea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8950" y="0"/>
              <a:ext cx="5195049" cy="505364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94425" y="2946815"/>
            <a:ext cx="2793365" cy="111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3100" dirty="0">
                <a:solidFill>
                  <a:srgbClr val="FFFFFF"/>
                </a:solidFill>
                <a:latin typeface="Roboto Lt"/>
                <a:cs typeface="Roboto Lt"/>
              </a:rPr>
              <a:t>GenAI</a:t>
            </a:r>
            <a:r>
              <a:rPr sz="3100" spc="55" dirty="0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Roboto Lt"/>
                <a:cs typeface="Roboto Lt"/>
              </a:rPr>
              <a:t>Adoption Masterclass</a:t>
            </a:r>
            <a:endParaRPr sz="3100">
              <a:latin typeface="Roboto Lt"/>
              <a:cs typeface="Roboto L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1400" y="528299"/>
            <a:ext cx="8101330" cy="3973900"/>
            <a:chOff x="521400" y="528299"/>
            <a:chExt cx="8101330" cy="39739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15754" y="2857320"/>
              <a:ext cx="1154475" cy="13179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88150" y="3162374"/>
              <a:ext cx="478199" cy="6416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788150" y="3162374"/>
              <a:ext cx="478790" cy="641985"/>
            </a:xfrm>
            <a:custGeom>
              <a:avLst/>
              <a:gdLst/>
              <a:ahLst/>
              <a:cxnLst/>
              <a:rect l="l" t="t" r="r" b="b"/>
              <a:pathLst>
                <a:path w="478790" h="641985">
                  <a:moveTo>
                    <a:pt x="0" y="239099"/>
                  </a:moveTo>
                  <a:lnTo>
                    <a:pt x="4857" y="190912"/>
                  </a:lnTo>
                  <a:lnTo>
                    <a:pt x="18789" y="146031"/>
                  </a:lnTo>
                  <a:lnTo>
                    <a:pt x="40834" y="105416"/>
                  </a:lnTo>
                  <a:lnTo>
                    <a:pt x="70030" y="70030"/>
                  </a:lnTo>
                  <a:lnTo>
                    <a:pt x="105416" y="40834"/>
                  </a:lnTo>
                  <a:lnTo>
                    <a:pt x="146031" y="18789"/>
                  </a:lnTo>
                  <a:lnTo>
                    <a:pt x="190912" y="4857"/>
                  </a:lnTo>
                  <a:lnTo>
                    <a:pt x="239099" y="0"/>
                  </a:lnTo>
                  <a:lnTo>
                    <a:pt x="285963" y="4636"/>
                  </a:lnTo>
                  <a:lnTo>
                    <a:pt x="330599" y="18200"/>
                  </a:lnTo>
                  <a:lnTo>
                    <a:pt x="371752" y="40171"/>
                  </a:lnTo>
                  <a:lnTo>
                    <a:pt x="408169" y="70030"/>
                  </a:lnTo>
                  <a:lnTo>
                    <a:pt x="438028" y="106447"/>
                  </a:lnTo>
                  <a:lnTo>
                    <a:pt x="459999" y="147600"/>
                  </a:lnTo>
                  <a:lnTo>
                    <a:pt x="473563" y="192236"/>
                  </a:lnTo>
                  <a:lnTo>
                    <a:pt x="478199" y="239099"/>
                  </a:lnTo>
                  <a:lnTo>
                    <a:pt x="478199" y="402599"/>
                  </a:lnTo>
                  <a:lnTo>
                    <a:pt x="473342" y="450786"/>
                  </a:lnTo>
                  <a:lnTo>
                    <a:pt x="459410" y="495668"/>
                  </a:lnTo>
                  <a:lnTo>
                    <a:pt x="437365" y="536283"/>
                  </a:lnTo>
                  <a:lnTo>
                    <a:pt x="408169" y="571669"/>
                  </a:lnTo>
                  <a:lnTo>
                    <a:pt x="372783" y="600865"/>
                  </a:lnTo>
                  <a:lnTo>
                    <a:pt x="332168" y="622910"/>
                  </a:lnTo>
                  <a:lnTo>
                    <a:pt x="287287" y="636842"/>
                  </a:lnTo>
                  <a:lnTo>
                    <a:pt x="239099" y="641699"/>
                  </a:lnTo>
                  <a:lnTo>
                    <a:pt x="190912" y="636842"/>
                  </a:lnTo>
                  <a:lnTo>
                    <a:pt x="146031" y="622910"/>
                  </a:lnTo>
                  <a:lnTo>
                    <a:pt x="105416" y="600865"/>
                  </a:lnTo>
                  <a:lnTo>
                    <a:pt x="70030" y="571669"/>
                  </a:lnTo>
                  <a:lnTo>
                    <a:pt x="40834" y="536283"/>
                  </a:lnTo>
                  <a:lnTo>
                    <a:pt x="18789" y="495668"/>
                  </a:lnTo>
                  <a:lnTo>
                    <a:pt x="4857" y="450786"/>
                  </a:lnTo>
                  <a:lnTo>
                    <a:pt x="0" y="402599"/>
                  </a:lnTo>
                  <a:lnTo>
                    <a:pt x="0" y="239099"/>
                  </a:lnTo>
                  <a:close/>
                </a:path>
              </a:pathLst>
            </a:custGeom>
            <a:ln w="19049">
              <a:solidFill>
                <a:srgbClr val="E0C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27324" y="3370274"/>
              <a:ext cx="0" cy="193675"/>
            </a:xfrm>
            <a:custGeom>
              <a:avLst/>
              <a:gdLst/>
              <a:ahLst/>
              <a:cxnLst/>
              <a:rect l="l" t="t" r="r" b="b"/>
              <a:pathLst>
                <a:path h="193675">
                  <a:moveTo>
                    <a:pt x="0" y="0"/>
                  </a:moveTo>
                  <a:lnTo>
                    <a:pt x="0" y="193256"/>
                  </a:lnTo>
                </a:path>
              </a:pathLst>
            </a:custGeom>
            <a:ln w="9524">
              <a:solidFill>
                <a:srgbClr val="E0C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16613" y="3552820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90" h="29845">
                  <a:moveTo>
                    <a:pt x="10711" y="29430"/>
                  </a:moveTo>
                  <a:lnTo>
                    <a:pt x="0" y="0"/>
                  </a:lnTo>
                  <a:lnTo>
                    <a:pt x="10711" y="10711"/>
                  </a:lnTo>
                  <a:lnTo>
                    <a:pt x="21423" y="0"/>
                  </a:lnTo>
                  <a:lnTo>
                    <a:pt x="10711" y="29430"/>
                  </a:lnTo>
                  <a:close/>
                </a:path>
              </a:pathLst>
            </a:custGeom>
            <a:solidFill>
              <a:srgbClr val="E0C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16613" y="3552820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90" h="29845">
                  <a:moveTo>
                    <a:pt x="10711" y="10711"/>
                  </a:moveTo>
                  <a:lnTo>
                    <a:pt x="0" y="0"/>
                  </a:lnTo>
                  <a:lnTo>
                    <a:pt x="10711" y="29430"/>
                  </a:lnTo>
                  <a:lnTo>
                    <a:pt x="21423" y="0"/>
                  </a:lnTo>
                  <a:lnTo>
                    <a:pt x="10711" y="10711"/>
                  </a:lnTo>
                  <a:close/>
                </a:path>
              </a:pathLst>
            </a:custGeom>
            <a:ln w="9524">
              <a:solidFill>
                <a:srgbClr val="E0C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1400" y="4502199"/>
              <a:ext cx="8101330" cy="0"/>
            </a:xfrm>
            <a:custGeom>
              <a:avLst/>
              <a:gdLst/>
              <a:ahLst/>
              <a:cxnLst/>
              <a:rect l="l" t="t" r="r" b="b"/>
              <a:pathLst>
                <a:path w="8101330">
                  <a:moveTo>
                    <a:pt x="0" y="0"/>
                  </a:moveTo>
                  <a:lnTo>
                    <a:pt x="8101199" y="0"/>
                  </a:lnTo>
                </a:path>
              </a:pathLst>
            </a:custGeom>
            <a:ln w="9524">
              <a:solidFill>
                <a:srgbClr val="8853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07799" y="528299"/>
              <a:ext cx="1038899" cy="1878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6562" y="372237"/>
            <a:ext cx="1040135" cy="1879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4425" y="941461"/>
            <a:ext cx="3695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AI</a:t>
            </a:r>
            <a:r>
              <a:rPr spc="-25" dirty="0"/>
              <a:t> </a:t>
            </a:r>
            <a:r>
              <a:rPr dirty="0"/>
              <a:t>Agents</a:t>
            </a:r>
            <a:r>
              <a:rPr spc="-20" dirty="0"/>
              <a:t> </a:t>
            </a:r>
            <a:r>
              <a:rPr dirty="0"/>
              <a:t>&amp;</a:t>
            </a:r>
            <a:r>
              <a:rPr spc="-25" dirty="0"/>
              <a:t> </a:t>
            </a:r>
            <a:r>
              <a:rPr spc="-10" dirty="0"/>
              <a:t>Automations</a:t>
            </a:r>
            <a:r>
              <a:rPr spc="-20" dirty="0"/>
              <a:t> </a:t>
            </a:r>
            <a:r>
              <a:rPr dirty="0"/>
              <a:t>Use</a:t>
            </a:r>
            <a:r>
              <a:rPr spc="-25" dirty="0"/>
              <a:t> </a:t>
            </a:r>
            <a:r>
              <a:rPr spc="-20" dirty="0"/>
              <a:t>cases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4425" y="627485"/>
            <a:ext cx="3270250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GENAI</a:t>
            </a:r>
            <a:r>
              <a:rPr sz="1100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SKILLS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TO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THRIVE</a:t>
            </a:r>
            <a:r>
              <a:rPr sz="1100" spc="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MASTERCLASS</a:t>
            </a:r>
            <a:r>
              <a:rPr sz="1100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95" dirty="0">
                <a:solidFill>
                  <a:srgbClr val="3E3E3E"/>
                </a:solidFill>
                <a:latin typeface="Roboto"/>
                <a:cs typeface="Roboto"/>
              </a:rPr>
              <a:t>-</a:t>
            </a:r>
            <a:r>
              <a:rPr sz="1100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25" dirty="0">
                <a:solidFill>
                  <a:srgbClr val="3E3E3E"/>
                </a:solidFill>
                <a:latin typeface="Roboto"/>
                <a:cs typeface="Roboto"/>
              </a:rPr>
              <a:t>PART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25" dirty="0">
                <a:solidFill>
                  <a:srgbClr val="3E3E3E"/>
                </a:solidFill>
                <a:latin typeface="Roboto"/>
                <a:cs typeface="Roboto"/>
              </a:rPr>
              <a:t>2: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1025" y="2098075"/>
            <a:ext cx="7966075" cy="621665"/>
          </a:xfrm>
          <a:custGeom>
            <a:avLst/>
            <a:gdLst/>
            <a:ahLst/>
            <a:cxnLst/>
            <a:rect l="l" t="t" r="r" b="b"/>
            <a:pathLst>
              <a:path w="7966075" h="621664">
                <a:moveTo>
                  <a:pt x="7867007" y="621599"/>
                </a:moveTo>
                <a:lnTo>
                  <a:pt x="98591" y="621599"/>
                </a:lnTo>
                <a:lnTo>
                  <a:pt x="60215" y="613852"/>
                </a:lnTo>
                <a:lnTo>
                  <a:pt x="28876" y="592723"/>
                </a:lnTo>
                <a:lnTo>
                  <a:pt x="7747" y="561384"/>
                </a:lnTo>
                <a:lnTo>
                  <a:pt x="0" y="523007"/>
                </a:lnTo>
                <a:lnTo>
                  <a:pt x="0" y="98591"/>
                </a:lnTo>
                <a:lnTo>
                  <a:pt x="7747" y="60215"/>
                </a:lnTo>
                <a:lnTo>
                  <a:pt x="28876" y="28876"/>
                </a:lnTo>
                <a:lnTo>
                  <a:pt x="60215" y="7747"/>
                </a:lnTo>
                <a:lnTo>
                  <a:pt x="98591" y="0"/>
                </a:lnTo>
                <a:lnTo>
                  <a:pt x="7867007" y="0"/>
                </a:lnTo>
                <a:lnTo>
                  <a:pt x="7904737" y="7504"/>
                </a:lnTo>
                <a:lnTo>
                  <a:pt x="7936723" y="28876"/>
                </a:lnTo>
                <a:lnTo>
                  <a:pt x="7958095" y="60862"/>
                </a:lnTo>
                <a:lnTo>
                  <a:pt x="7965599" y="98591"/>
                </a:lnTo>
                <a:lnTo>
                  <a:pt x="7965599" y="523007"/>
                </a:lnTo>
                <a:lnTo>
                  <a:pt x="7957852" y="561384"/>
                </a:lnTo>
                <a:lnTo>
                  <a:pt x="7936722" y="592723"/>
                </a:lnTo>
                <a:lnTo>
                  <a:pt x="7905384" y="613852"/>
                </a:lnTo>
                <a:lnTo>
                  <a:pt x="7867007" y="621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8750" y="2856037"/>
            <a:ext cx="207200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Θα</a:t>
            </a:r>
            <a:r>
              <a:rPr sz="1100" spc="-4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δούμε</a:t>
            </a:r>
            <a:r>
              <a:rPr sz="1100" spc="-3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πώς</a:t>
            </a:r>
            <a:r>
              <a:rPr sz="1100" spc="-3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το</a:t>
            </a:r>
            <a:r>
              <a:rPr sz="1100" spc="-3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wiserwork λειτουργεί</a:t>
            </a:r>
            <a:r>
              <a:rPr sz="1100" spc="-3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ως</a:t>
            </a:r>
            <a:r>
              <a:rPr sz="1100" spc="-3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AI</a:t>
            </a:r>
            <a:r>
              <a:rPr sz="1100" spc="-3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curator, moderator</a:t>
            </a:r>
            <a:r>
              <a:rPr sz="1100" spc="-5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και</a:t>
            </a:r>
            <a:r>
              <a:rPr sz="1100" spc="-4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project</a:t>
            </a:r>
            <a:r>
              <a:rPr sz="1100" spc="-5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manager, βοηθώντας</a:t>
            </a:r>
            <a:r>
              <a:rPr sz="1100" spc="-5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στην</a:t>
            </a:r>
            <a:r>
              <a:rPr sz="1100" spc="-4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δημιουργία ατζέντας,</a:t>
            </a:r>
            <a:r>
              <a:rPr sz="1100" spc="-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τον</a:t>
            </a:r>
            <a:r>
              <a:rPr sz="1100" spc="-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εντοπισμό</a:t>
            </a:r>
            <a:r>
              <a:rPr sz="1100" spc="-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action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items</a:t>
            </a:r>
            <a:r>
              <a:rPr sz="1100" spc="-4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και</a:t>
            </a:r>
            <a:r>
              <a:rPr sz="1100" spc="-4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τη</a:t>
            </a:r>
            <a:r>
              <a:rPr sz="1100" spc="-4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σύνοψη</a:t>
            </a:r>
            <a:r>
              <a:rPr sz="1100" spc="-3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επόμενων </a:t>
            </a:r>
            <a:r>
              <a:rPr sz="1100" spc="-20" dirty="0">
                <a:solidFill>
                  <a:srgbClr val="3E3E3E"/>
                </a:solidFill>
                <a:latin typeface="Roboto"/>
                <a:cs typeface="Roboto"/>
              </a:rPr>
              <a:t>βημάτων,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κάνοντας</a:t>
            </a:r>
            <a:r>
              <a:rPr sz="1100" spc="-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25" dirty="0">
                <a:solidFill>
                  <a:srgbClr val="3E3E3E"/>
                </a:solidFill>
                <a:latin typeface="Roboto"/>
                <a:cs typeface="Roboto"/>
              </a:rPr>
              <a:t>μία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συνάντηση</a:t>
            </a:r>
            <a:r>
              <a:rPr sz="1100" spc="-3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πιο</a:t>
            </a:r>
            <a:r>
              <a:rPr sz="1100" spc="-3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αποτελεσματική.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1498" y="2856037"/>
            <a:ext cx="2152650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Θα</a:t>
            </a:r>
            <a:r>
              <a:rPr sz="1100" spc="-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εξερευνήσουμε</a:t>
            </a:r>
            <a:r>
              <a:rPr sz="1100" spc="-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παραδείγματα αυτοματοποίησης </a:t>
            </a:r>
            <a:r>
              <a:rPr sz="1100" spc="-20" dirty="0">
                <a:solidFill>
                  <a:srgbClr val="3E3E3E"/>
                </a:solidFill>
                <a:latin typeface="Roboto"/>
                <a:cs typeface="Roboto"/>
              </a:rPr>
              <a:t>επαναλαμβανόμενων</a:t>
            </a:r>
            <a:r>
              <a:rPr sz="1100" spc="8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εργασιών,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όπως</a:t>
            </a:r>
            <a:r>
              <a:rPr sz="1100" spc="-3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η</a:t>
            </a:r>
            <a:r>
              <a:rPr sz="1100" spc="-3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αυτόματη</a:t>
            </a:r>
            <a:r>
              <a:rPr sz="1100" spc="-3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αποστολή </a:t>
            </a:r>
            <a:r>
              <a:rPr sz="1100" spc="-30" dirty="0">
                <a:solidFill>
                  <a:srgbClr val="3E3E3E"/>
                </a:solidFill>
                <a:latin typeface="Roboto"/>
                <a:cs typeface="Roboto"/>
              </a:rPr>
              <a:t>follow-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up</a:t>
            </a:r>
            <a:r>
              <a:rPr sz="1100" spc="-5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emails</a:t>
            </a:r>
            <a:r>
              <a:rPr sz="1100" spc="-5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μετά</a:t>
            </a:r>
            <a:r>
              <a:rPr sz="1100" spc="-5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25" dirty="0">
                <a:solidFill>
                  <a:srgbClr val="3E3E3E"/>
                </a:solidFill>
                <a:latin typeface="Roboto"/>
                <a:cs typeface="Roboto"/>
              </a:rPr>
              <a:t>από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συναντήσεις,</a:t>
            </a:r>
            <a:r>
              <a:rPr sz="1100" spc="-3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με</a:t>
            </a:r>
            <a:r>
              <a:rPr sz="1100" spc="-3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βάση</a:t>
            </a:r>
            <a:r>
              <a:rPr sz="1100" spc="-3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25" dirty="0">
                <a:solidFill>
                  <a:srgbClr val="3E3E3E"/>
                </a:solidFill>
                <a:latin typeface="Roboto"/>
                <a:cs typeface="Roboto"/>
              </a:rPr>
              <a:t>τις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περιλήψεις</a:t>
            </a:r>
            <a:r>
              <a:rPr sz="11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που</a:t>
            </a:r>
            <a:r>
              <a:rPr sz="11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δημιουργεί</a:t>
            </a:r>
            <a:r>
              <a:rPr sz="11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η</a:t>
            </a:r>
            <a:r>
              <a:rPr sz="11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25" dirty="0">
                <a:solidFill>
                  <a:srgbClr val="3E3E3E"/>
                </a:solidFill>
                <a:latin typeface="Roboto"/>
                <a:cs typeface="Roboto"/>
              </a:rPr>
              <a:t>AI.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7016" y="2856037"/>
            <a:ext cx="2104390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Θα</a:t>
            </a:r>
            <a:r>
              <a:rPr sz="1100" spc="-4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παρουσιαστούν</a:t>
            </a:r>
            <a:r>
              <a:rPr sz="1100" spc="-4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25" dirty="0">
                <a:solidFill>
                  <a:srgbClr val="3E3E3E"/>
                </a:solidFill>
                <a:latin typeface="Roboto"/>
                <a:cs typeface="Roboto"/>
              </a:rPr>
              <a:t>οι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δυνατότητες</a:t>
            </a:r>
            <a:r>
              <a:rPr sz="1100" spc="-4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δημιουργίας προσαρμοσμένων</a:t>
            </a:r>
            <a:r>
              <a:rPr sz="1100" spc="-4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CustomGPTs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και</a:t>
            </a:r>
            <a:r>
              <a:rPr sz="1100" spc="-2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microapps</a:t>
            </a:r>
            <a:r>
              <a:rPr sz="1100" spc="-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με</a:t>
            </a:r>
            <a:r>
              <a:rPr sz="1100" spc="-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το</a:t>
            </a:r>
            <a:r>
              <a:rPr sz="1100" spc="-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εργαλείο Lovable</a:t>
            </a:r>
            <a:r>
              <a:rPr sz="1100" spc="-4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για</a:t>
            </a:r>
            <a:r>
              <a:rPr sz="1100" spc="-4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την</a:t>
            </a:r>
            <a:r>
              <a:rPr sz="1100" spc="-3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μερική</a:t>
            </a:r>
            <a:r>
              <a:rPr sz="1100" spc="-4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ή</a:t>
            </a:r>
            <a:r>
              <a:rPr sz="1100" spc="-4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πλήρη αυτοματοποίηση</a:t>
            </a:r>
            <a:r>
              <a:rPr sz="1100" spc="-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συγκεκριμένων </a:t>
            </a:r>
            <a:r>
              <a:rPr sz="1100" spc="-20" dirty="0">
                <a:solidFill>
                  <a:srgbClr val="3E3E3E"/>
                </a:solidFill>
                <a:latin typeface="Roboto"/>
                <a:cs typeface="Roboto"/>
              </a:rPr>
              <a:t>επαναλαμβανόμενων</a:t>
            </a:r>
            <a:r>
              <a:rPr sz="1100" spc="8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εργασιών.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8750" y="2131669"/>
            <a:ext cx="2038350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95"/>
              </a:spcBef>
            </a:pPr>
            <a:r>
              <a:rPr sz="1300" b="1" dirty="0">
                <a:solidFill>
                  <a:srgbClr val="531C86"/>
                </a:solidFill>
                <a:latin typeface="Roboto"/>
                <a:cs typeface="Roboto"/>
              </a:rPr>
              <a:t>AI</a:t>
            </a:r>
            <a:r>
              <a:rPr sz="1300" b="1" spc="2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300" b="1" dirty="0">
                <a:solidFill>
                  <a:srgbClr val="531C86"/>
                </a:solidFill>
                <a:latin typeface="Roboto"/>
                <a:cs typeface="Roboto"/>
              </a:rPr>
              <a:t>Agents</a:t>
            </a:r>
            <a:r>
              <a:rPr sz="1300" b="1" spc="2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300" b="1" dirty="0">
                <a:solidFill>
                  <a:srgbClr val="531C86"/>
                </a:solidFill>
                <a:latin typeface="Roboto"/>
                <a:cs typeface="Roboto"/>
              </a:rPr>
              <a:t>για</a:t>
            </a:r>
            <a:r>
              <a:rPr sz="1300" b="1" spc="2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300" b="1" spc="-10" dirty="0">
                <a:solidFill>
                  <a:srgbClr val="531C86"/>
                </a:solidFill>
                <a:latin typeface="Roboto"/>
                <a:cs typeface="Roboto"/>
              </a:rPr>
              <a:t>συναντήσεις </a:t>
            </a:r>
            <a:r>
              <a:rPr sz="1300" b="1" spc="45" dirty="0">
                <a:solidFill>
                  <a:srgbClr val="531C86"/>
                </a:solidFill>
                <a:latin typeface="Roboto"/>
                <a:cs typeface="Roboto"/>
              </a:rPr>
              <a:t>(</a:t>
            </a:r>
            <a:r>
              <a:rPr sz="1300" b="1" i="1" spc="45" dirty="0">
                <a:solidFill>
                  <a:srgbClr val="531C86"/>
                </a:solidFill>
                <a:latin typeface="Roboto Cn"/>
                <a:cs typeface="Roboto Cn"/>
              </a:rPr>
              <a:t>wiserwork</a:t>
            </a:r>
            <a:r>
              <a:rPr sz="1300" b="1" spc="45" dirty="0">
                <a:solidFill>
                  <a:srgbClr val="531C86"/>
                </a:solidFill>
                <a:latin typeface="Roboto"/>
                <a:cs typeface="Roboto"/>
              </a:rPr>
              <a:t>)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91500" y="2131656"/>
            <a:ext cx="2032635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95"/>
              </a:spcBef>
            </a:pPr>
            <a:r>
              <a:rPr sz="1300" b="1" dirty="0">
                <a:solidFill>
                  <a:srgbClr val="531C86"/>
                </a:solidFill>
                <a:latin typeface="Roboto"/>
                <a:cs typeface="Roboto"/>
              </a:rPr>
              <a:t>Απλοί</a:t>
            </a:r>
            <a:r>
              <a:rPr sz="1300" b="1" spc="-10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300" b="1" dirty="0">
                <a:solidFill>
                  <a:srgbClr val="531C86"/>
                </a:solidFill>
                <a:latin typeface="Roboto"/>
                <a:cs typeface="Roboto"/>
              </a:rPr>
              <a:t>αυτοματισμοί</a:t>
            </a:r>
            <a:r>
              <a:rPr sz="1300" b="1" spc="-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300" b="1" spc="-20" dirty="0">
                <a:solidFill>
                  <a:srgbClr val="531C86"/>
                </a:solidFill>
                <a:latin typeface="Roboto"/>
                <a:cs typeface="Roboto"/>
              </a:rPr>
              <a:t>ροών </a:t>
            </a:r>
            <a:r>
              <a:rPr sz="1300" b="1" dirty="0">
                <a:solidFill>
                  <a:srgbClr val="531C86"/>
                </a:solidFill>
                <a:latin typeface="Roboto"/>
                <a:cs typeface="Roboto"/>
              </a:rPr>
              <a:t>εργασίας</a:t>
            </a:r>
            <a:r>
              <a:rPr sz="1300" b="1" spc="-10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300" b="1" spc="-20" dirty="0">
                <a:solidFill>
                  <a:srgbClr val="531C86"/>
                </a:solidFill>
                <a:latin typeface="Roboto"/>
                <a:cs typeface="Roboto"/>
              </a:rPr>
              <a:t>(</a:t>
            </a:r>
            <a:r>
              <a:rPr sz="1300" b="1" i="1" spc="-20" dirty="0">
                <a:solidFill>
                  <a:srgbClr val="531C86"/>
                </a:solidFill>
                <a:latin typeface="Roboto Cn"/>
                <a:cs typeface="Roboto Cn"/>
              </a:rPr>
              <a:t>n8n</a:t>
            </a:r>
            <a:r>
              <a:rPr sz="1300" b="1" spc="-20" dirty="0">
                <a:solidFill>
                  <a:srgbClr val="531C86"/>
                </a:solidFill>
                <a:latin typeface="Roboto"/>
                <a:cs typeface="Roboto"/>
              </a:rPr>
              <a:t>)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45950" y="2134219"/>
            <a:ext cx="1952625" cy="48831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300" b="1" dirty="0">
                <a:solidFill>
                  <a:srgbClr val="531C86"/>
                </a:solidFill>
                <a:latin typeface="Roboto"/>
                <a:cs typeface="Roboto"/>
              </a:rPr>
              <a:t>Δημιουργία</a:t>
            </a:r>
            <a:r>
              <a:rPr sz="1300" b="1" spc="-30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300" b="1" i="1" spc="75" dirty="0">
                <a:solidFill>
                  <a:srgbClr val="531C86"/>
                </a:solidFill>
                <a:latin typeface="Roboto Cn"/>
                <a:cs typeface="Roboto Cn"/>
              </a:rPr>
              <a:t>Custom</a:t>
            </a:r>
            <a:r>
              <a:rPr sz="1300" b="1" i="1" spc="5" dirty="0">
                <a:solidFill>
                  <a:srgbClr val="531C86"/>
                </a:solidFill>
                <a:latin typeface="Roboto Cn"/>
                <a:cs typeface="Roboto Cn"/>
              </a:rPr>
              <a:t> </a:t>
            </a:r>
            <a:r>
              <a:rPr sz="1300" b="1" i="1" spc="70" dirty="0">
                <a:solidFill>
                  <a:srgbClr val="531C86"/>
                </a:solidFill>
                <a:latin typeface="Roboto Cn"/>
                <a:cs typeface="Roboto Cn"/>
              </a:rPr>
              <a:t>GPTs</a:t>
            </a:r>
            <a:endParaRPr sz="1300">
              <a:latin typeface="Roboto Cn"/>
              <a:cs typeface="Roboto Cn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300" b="1" dirty="0">
                <a:solidFill>
                  <a:srgbClr val="531C86"/>
                </a:solidFill>
                <a:latin typeface="Roboto"/>
                <a:cs typeface="Roboto"/>
              </a:rPr>
              <a:t>&amp; </a:t>
            </a:r>
            <a:r>
              <a:rPr sz="1300" b="1" spc="-10" dirty="0">
                <a:solidFill>
                  <a:srgbClr val="531C86"/>
                </a:solidFill>
                <a:latin typeface="Roboto"/>
                <a:cs typeface="Roboto"/>
              </a:rPr>
              <a:t>microapps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37725" y="2098075"/>
            <a:ext cx="2654300" cy="2353310"/>
          </a:xfrm>
          <a:custGeom>
            <a:avLst/>
            <a:gdLst/>
            <a:ahLst/>
            <a:cxnLst/>
            <a:rect l="l" t="t" r="r" b="b"/>
            <a:pathLst>
              <a:path w="2654300" h="2353310">
                <a:moveTo>
                  <a:pt x="0" y="0"/>
                </a:moveTo>
                <a:lnTo>
                  <a:pt x="0" y="2353199"/>
                </a:lnTo>
              </a:path>
              <a:path w="2654300" h="2353310">
                <a:moveTo>
                  <a:pt x="2654124" y="0"/>
                </a:moveTo>
                <a:lnTo>
                  <a:pt x="2654124" y="2353199"/>
                </a:lnTo>
              </a:path>
            </a:pathLst>
          </a:custGeom>
          <a:ln w="9524">
            <a:solidFill>
              <a:srgbClr val="E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19450" y="1651619"/>
            <a:ext cx="303657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Use</a:t>
            </a:r>
            <a:r>
              <a:rPr sz="1300" b="1" spc="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Cases</a:t>
            </a:r>
            <a:r>
              <a:rPr sz="1300" b="1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(Παραδείγματα</a:t>
            </a:r>
            <a:r>
              <a:rPr sz="1300" b="1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spc="-10" dirty="0">
                <a:solidFill>
                  <a:srgbClr val="3E3E3E"/>
                </a:solidFill>
                <a:latin typeface="Roboto"/>
                <a:cs typeface="Roboto"/>
              </a:rPr>
              <a:t>Εφαρμογής):</a:t>
            </a:r>
            <a:endParaRPr sz="13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21400" y="0"/>
            <a:ext cx="8622599" cy="5053648"/>
            <a:chOff x="521400" y="0"/>
            <a:chExt cx="8622599" cy="5053648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8950" y="0"/>
              <a:ext cx="5195049" cy="50536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1400" y="4502199"/>
              <a:ext cx="8101330" cy="0"/>
            </a:xfrm>
            <a:custGeom>
              <a:avLst/>
              <a:gdLst/>
              <a:ahLst/>
              <a:cxnLst/>
              <a:rect l="l" t="t" r="r" b="b"/>
              <a:pathLst>
                <a:path w="8101330">
                  <a:moveTo>
                    <a:pt x="0" y="0"/>
                  </a:moveTo>
                  <a:lnTo>
                    <a:pt x="8101199" y="0"/>
                  </a:lnTo>
                </a:path>
              </a:pathLst>
            </a:custGeom>
            <a:ln w="9524">
              <a:solidFill>
                <a:srgbClr val="8853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7799" y="528300"/>
              <a:ext cx="1038899" cy="18789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94426" y="3509297"/>
            <a:ext cx="2264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Roboto Lt"/>
                <a:cs typeface="Roboto Lt"/>
              </a:rPr>
              <a:t>Thank</a:t>
            </a:r>
            <a:r>
              <a:rPr sz="3600" spc="-135" dirty="0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Roboto Lt"/>
                <a:cs typeface="Roboto Lt"/>
              </a:rPr>
              <a:t>you!</a:t>
            </a:r>
            <a:endParaRPr sz="3600">
              <a:latin typeface="Roboto Lt"/>
              <a:cs typeface="Roboto 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45249" y="974774"/>
            <a:ext cx="2595880" cy="3094990"/>
            <a:chOff x="645249" y="974774"/>
            <a:chExt cx="2595880" cy="30949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750" y="974774"/>
              <a:ext cx="2470075" cy="29337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45249" y="3565400"/>
              <a:ext cx="1621155" cy="504825"/>
            </a:xfrm>
            <a:custGeom>
              <a:avLst/>
              <a:gdLst/>
              <a:ahLst/>
              <a:cxnLst/>
              <a:rect l="l" t="t" r="r" b="b"/>
              <a:pathLst>
                <a:path w="1621155" h="504825">
                  <a:moveTo>
                    <a:pt x="1456722" y="504299"/>
                  </a:moveTo>
                  <a:lnTo>
                    <a:pt x="163877" y="504299"/>
                  </a:lnTo>
                  <a:lnTo>
                    <a:pt x="120312" y="498446"/>
                  </a:lnTo>
                  <a:lnTo>
                    <a:pt x="81165" y="481925"/>
                  </a:lnTo>
                  <a:lnTo>
                    <a:pt x="47998" y="456301"/>
                  </a:lnTo>
                  <a:lnTo>
                    <a:pt x="22374" y="423134"/>
                  </a:lnTo>
                  <a:lnTo>
                    <a:pt x="5853" y="383987"/>
                  </a:lnTo>
                  <a:lnTo>
                    <a:pt x="0" y="340422"/>
                  </a:lnTo>
                  <a:lnTo>
                    <a:pt x="0" y="163877"/>
                  </a:lnTo>
                  <a:lnTo>
                    <a:pt x="5853" y="120312"/>
                  </a:lnTo>
                  <a:lnTo>
                    <a:pt x="22374" y="81165"/>
                  </a:lnTo>
                  <a:lnTo>
                    <a:pt x="47998" y="47998"/>
                  </a:lnTo>
                  <a:lnTo>
                    <a:pt x="81165" y="22374"/>
                  </a:lnTo>
                  <a:lnTo>
                    <a:pt x="120312" y="5853"/>
                  </a:lnTo>
                  <a:lnTo>
                    <a:pt x="163877" y="0"/>
                  </a:lnTo>
                  <a:lnTo>
                    <a:pt x="1456722" y="0"/>
                  </a:lnTo>
                  <a:lnTo>
                    <a:pt x="1519435" y="12474"/>
                  </a:lnTo>
                  <a:lnTo>
                    <a:pt x="1572601" y="47998"/>
                  </a:lnTo>
                  <a:lnTo>
                    <a:pt x="1608125" y="101164"/>
                  </a:lnTo>
                  <a:lnTo>
                    <a:pt x="1620600" y="163877"/>
                  </a:lnTo>
                  <a:lnTo>
                    <a:pt x="1620600" y="340422"/>
                  </a:lnTo>
                  <a:lnTo>
                    <a:pt x="1614746" y="383987"/>
                  </a:lnTo>
                  <a:lnTo>
                    <a:pt x="1598225" y="423134"/>
                  </a:lnTo>
                  <a:lnTo>
                    <a:pt x="1572601" y="456301"/>
                  </a:lnTo>
                  <a:lnTo>
                    <a:pt x="1539434" y="481925"/>
                  </a:lnTo>
                  <a:lnTo>
                    <a:pt x="1500287" y="498446"/>
                  </a:lnTo>
                  <a:lnTo>
                    <a:pt x="1456722" y="504299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4625" y="3678250"/>
              <a:ext cx="1276985" cy="182880"/>
            </a:xfrm>
            <a:custGeom>
              <a:avLst/>
              <a:gdLst/>
              <a:ahLst/>
              <a:cxnLst/>
              <a:rect l="l" t="t" r="r" b="b"/>
              <a:pathLst>
                <a:path w="1276985" h="182879">
                  <a:moveTo>
                    <a:pt x="1276573" y="182879"/>
                  </a:moveTo>
                  <a:lnTo>
                    <a:pt x="0" y="182879"/>
                  </a:lnTo>
                  <a:lnTo>
                    <a:pt x="0" y="0"/>
                  </a:lnTo>
                  <a:lnTo>
                    <a:pt x="1276573" y="0"/>
                  </a:lnTo>
                  <a:lnTo>
                    <a:pt x="1276573" y="18287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0998" y="204744"/>
            <a:ext cx="210883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10" dirty="0">
                <a:solidFill>
                  <a:srgbClr val="7F2CCB"/>
                </a:solidFill>
                <a:latin typeface="Roboto"/>
                <a:cs typeface="Roboto"/>
              </a:rPr>
              <a:t>Εισηγητές</a:t>
            </a:r>
            <a:endParaRPr sz="3500">
              <a:latin typeface="Roboto"/>
              <a:cs typeface="Roboto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2238" y="237067"/>
            <a:ext cx="773013" cy="1415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6895" y="974774"/>
            <a:ext cx="2365329" cy="295679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357447" y="974774"/>
            <a:ext cx="2509520" cy="3094990"/>
            <a:chOff x="3357447" y="974774"/>
            <a:chExt cx="2509520" cy="309499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1057" y="974774"/>
              <a:ext cx="2365329" cy="29566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357447" y="3565400"/>
              <a:ext cx="1965325" cy="504825"/>
            </a:xfrm>
            <a:custGeom>
              <a:avLst/>
              <a:gdLst/>
              <a:ahLst/>
              <a:cxnLst/>
              <a:rect l="l" t="t" r="r" b="b"/>
              <a:pathLst>
                <a:path w="1965325" h="504825">
                  <a:moveTo>
                    <a:pt x="1800822" y="504299"/>
                  </a:moveTo>
                  <a:lnTo>
                    <a:pt x="163877" y="504299"/>
                  </a:lnTo>
                  <a:lnTo>
                    <a:pt x="120312" y="498446"/>
                  </a:lnTo>
                  <a:lnTo>
                    <a:pt x="81165" y="481925"/>
                  </a:lnTo>
                  <a:lnTo>
                    <a:pt x="47998" y="456301"/>
                  </a:lnTo>
                  <a:lnTo>
                    <a:pt x="22374" y="423134"/>
                  </a:lnTo>
                  <a:lnTo>
                    <a:pt x="5853" y="383987"/>
                  </a:lnTo>
                  <a:lnTo>
                    <a:pt x="0" y="340422"/>
                  </a:lnTo>
                  <a:lnTo>
                    <a:pt x="0" y="163877"/>
                  </a:lnTo>
                  <a:lnTo>
                    <a:pt x="5853" y="120312"/>
                  </a:lnTo>
                  <a:lnTo>
                    <a:pt x="22374" y="81165"/>
                  </a:lnTo>
                  <a:lnTo>
                    <a:pt x="47998" y="47998"/>
                  </a:lnTo>
                  <a:lnTo>
                    <a:pt x="81165" y="22374"/>
                  </a:lnTo>
                  <a:lnTo>
                    <a:pt x="120312" y="5853"/>
                  </a:lnTo>
                  <a:lnTo>
                    <a:pt x="163877" y="0"/>
                  </a:lnTo>
                  <a:lnTo>
                    <a:pt x="1800822" y="0"/>
                  </a:lnTo>
                  <a:lnTo>
                    <a:pt x="1863535" y="12474"/>
                  </a:lnTo>
                  <a:lnTo>
                    <a:pt x="1916701" y="47998"/>
                  </a:lnTo>
                  <a:lnTo>
                    <a:pt x="1952225" y="101164"/>
                  </a:lnTo>
                  <a:lnTo>
                    <a:pt x="1964699" y="163877"/>
                  </a:lnTo>
                  <a:lnTo>
                    <a:pt x="1964699" y="340422"/>
                  </a:lnTo>
                  <a:lnTo>
                    <a:pt x="1958846" y="383987"/>
                  </a:lnTo>
                  <a:lnTo>
                    <a:pt x="1942325" y="423134"/>
                  </a:lnTo>
                  <a:lnTo>
                    <a:pt x="1916701" y="456301"/>
                  </a:lnTo>
                  <a:lnTo>
                    <a:pt x="1883534" y="481925"/>
                  </a:lnTo>
                  <a:lnTo>
                    <a:pt x="1844387" y="498446"/>
                  </a:lnTo>
                  <a:lnTo>
                    <a:pt x="1800822" y="504299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86772" y="3678250"/>
              <a:ext cx="1527175" cy="182880"/>
            </a:xfrm>
            <a:custGeom>
              <a:avLst/>
              <a:gdLst/>
              <a:ahLst/>
              <a:cxnLst/>
              <a:rect l="l" t="t" r="r" b="b"/>
              <a:pathLst>
                <a:path w="1527175" h="182879">
                  <a:moveTo>
                    <a:pt x="1527050" y="182879"/>
                  </a:moveTo>
                  <a:lnTo>
                    <a:pt x="0" y="182879"/>
                  </a:lnTo>
                  <a:lnTo>
                    <a:pt x="0" y="0"/>
                  </a:lnTo>
                  <a:lnTo>
                    <a:pt x="1527050" y="0"/>
                  </a:lnTo>
                  <a:lnTo>
                    <a:pt x="1527050" y="18287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11925" y="3659454"/>
            <a:ext cx="1301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7F2CCB"/>
                </a:solidFill>
                <a:latin typeface="Roboto"/>
                <a:cs typeface="Roboto"/>
              </a:rPr>
              <a:t>Dr.</a:t>
            </a:r>
            <a:r>
              <a:rPr sz="1200" b="1" spc="-45" dirty="0">
                <a:solidFill>
                  <a:srgbClr val="7F2CCB"/>
                </a:solidFill>
                <a:latin typeface="Roboto"/>
                <a:cs typeface="Roboto"/>
              </a:rPr>
              <a:t> </a:t>
            </a:r>
            <a:r>
              <a:rPr sz="1200" b="1" spc="-10" dirty="0">
                <a:solidFill>
                  <a:srgbClr val="7F2CCB"/>
                </a:solidFill>
                <a:latin typeface="Roboto"/>
                <a:cs typeface="Roboto"/>
              </a:rPr>
              <a:t>Ιωάννα</a:t>
            </a:r>
            <a:r>
              <a:rPr sz="1200" b="1" spc="-45" dirty="0">
                <a:solidFill>
                  <a:srgbClr val="7F2CCB"/>
                </a:solidFill>
                <a:latin typeface="Roboto"/>
                <a:cs typeface="Roboto"/>
              </a:rPr>
              <a:t> </a:t>
            </a:r>
            <a:r>
              <a:rPr sz="1200" b="1" spc="-10" dirty="0">
                <a:solidFill>
                  <a:srgbClr val="7F2CCB"/>
                </a:solidFill>
                <a:latin typeface="Roboto"/>
                <a:cs typeface="Roboto"/>
              </a:rPr>
              <a:t>Ταούκη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74072" y="3659454"/>
            <a:ext cx="155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5" dirty="0">
                <a:solidFill>
                  <a:srgbClr val="7F2CCB"/>
                </a:solidFill>
                <a:latin typeface="Roboto"/>
                <a:cs typeface="Roboto"/>
              </a:rPr>
              <a:t>Γιώργος</a:t>
            </a:r>
            <a:r>
              <a:rPr sz="1200" b="1" spc="-10" dirty="0">
                <a:solidFill>
                  <a:srgbClr val="7F2CCB"/>
                </a:solidFill>
                <a:latin typeface="Roboto"/>
                <a:cs typeface="Roboto"/>
              </a:rPr>
              <a:t> Νικολετάκης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02237" y="4009704"/>
            <a:ext cx="2367915" cy="81406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09880" indent="-297180">
              <a:lnSpc>
                <a:spcPct val="100000"/>
              </a:lnSpc>
              <a:spcBef>
                <a:spcPts val="260"/>
              </a:spcBef>
              <a:buFont typeface="Microsoft Sans Serif"/>
              <a:buChar char="●"/>
              <a:tabLst>
                <a:tab pos="309880" algn="l"/>
              </a:tabLst>
            </a:pPr>
            <a:r>
              <a:rPr sz="900" dirty="0">
                <a:solidFill>
                  <a:srgbClr val="3E3E3E"/>
                </a:solidFill>
                <a:latin typeface="Roboto"/>
                <a:cs typeface="Roboto"/>
              </a:rPr>
              <a:t>GenAI</a:t>
            </a:r>
            <a:r>
              <a:rPr sz="9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Adoption</a:t>
            </a:r>
            <a:r>
              <a:rPr sz="90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20" dirty="0">
                <a:solidFill>
                  <a:srgbClr val="3E3E3E"/>
                </a:solidFill>
                <a:latin typeface="Roboto"/>
                <a:cs typeface="Roboto"/>
              </a:rPr>
              <a:t>Instructor</a:t>
            </a:r>
            <a:r>
              <a:rPr sz="90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(100mentors)</a:t>
            </a:r>
            <a:endParaRPr sz="900">
              <a:latin typeface="Roboto"/>
              <a:cs typeface="Roboto"/>
            </a:endParaRPr>
          </a:p>
          <a:p>
            <a:pPr marL="309880" marR="535940" indent="-297815">
              <a:lnSpc>
                <a:spcPct val="114999"/>
              </a:lnSpc>
              <a:buFont typeface="Microsoft Sans Serif"/>
              <a:buChar char="●"/>
              <a:tabLst>
                <a:tab pos="309880" algn="l"/>
              </a:tabLst>
            </a:pPr>
            <a:r>
              <a:rPr sz="900" dirty="0">
                <a:solidFill>
                  <a:srgbClr val="3E3E3E"/>
                </a:solidFill>
                <a:latin typeface="Roboto"/>
                <a:cs typeface="Roboto"/>
              </a:rPr>
              <a:t>GenAI</a:t>
            </a:r>
            <a:r>
              <a:rPr sz="900" spc="-3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Adoption</a:t>
            </a:r>
            <a:r>
              <a:rPr sz="900" spc="-4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Team</a:t>
            </a:r>
            <a:r>
              <a:rPr sz="900" spc="-3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Lead</a:t>
            </a:r>
            <a:r>
              <a:rPr sz="900" spc="-25" dirty="0">
                <a:solidFill>
                  <a:srgbClr val="3E3E3E"/>
                </a:solidFill>
                <a:latin typeface="Roboto"/>
                <a:cs typeface="Roboto"/>
              </a:rPr>
              <a:t> at</a:t>
            </a:r>
            <a:r>
              <a:rPr sz="900" spc="50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25" dirty="0">
                <a:solidFill>
                  <a:srgbClr val="3E3E3E"/>
                </a:solidFill>
                <a:latin typeface="Roboto"/>
                <a:cs typeface="Roboto"/>
              </a:rPr>
              <a:t>St.Catherine’s</a:t>
            </a:r>
            <a:r>
              <a:rPr sz="9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Βritish</a:t>
            </a:r>
            <a:r>
              <a:rPr sz="90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school</a:t>
            </a:r>
            <a:endParaRPr sz="900">
              <a:latin typeface="Roboto"/>
              <a:cs typeface="Roboto"/>
            </a:endParaRPr>
          </a:p>
          <a:p>
            <a:pPr marL="309880" marR="5080" indent="-297815">
              <a:lnSpc>
                <a:spcPct val="114999"/>
              </a:lnSpc>
              <a:buFont typeface="Microsoft Sans Serif"/>
              <a:buChar char="●"/>
              <a:tabLst>
                <a:tab pos="309880" algn="l"/>
              </a:tabLst>
            </a:pPr>
            <a:r>
              <a:rPr sz="900" spc="-20" dirty="0">
                <a:solidFill>
                  <a:srgbClr val="3E3E3E"/>
                </a:solidFill>
                <a:latin typeface="Roboto"/>
                <a:cs typeface="Roboto"/>
              </a:rPr>
              <a:t>Researcher</a:t>
            </a: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3E3E3E"/>
                </a:solidFill>
                <a:latin typeface="Roboto"/>
                <a:cs typeface="Roboto"/>
              </a:rPr>
              <a:t>on</a:t>
            </a:r>
            <a:r>
              <a:rPr sz="9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3E3E3E"/>
                </a:solidFill>
                <a:latin typeface="Roboto"/>
                <a:cs typeface="Roboto"/>
              </a:rPr>
              <a:t>GenAI</a:t>
            </a:r>
            <a:r>
              <a:rPr sz="9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Adoption</a:t>
            </a:r>
            <a:r>
              <a:rPr sz="9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Business </a:t>
            </a:r>
            <a:r>
              <a:rPr sz="900" spc="-20" dirty="0">
                <a:solidFill>
                  <a:srgbClr val="3E3E3E"/>
                </a:solidFill>
                <a:latin typeface="Roboto"/>
                <a:cs typeface="Roboto"/>
              </a:rPr>
              <a:t>Strategy</a:t>
            </a:r>
            <a:r>
              <a:rPr sz="900" dirty="0">
                <a:solidFill>
                  <a:srgbClr val="3E3E3E"/>
                </a:solidFill>
                <a:latin typeface="Roboto"/>
                <a:cs typeface="Roboto"/>
              </a:rPr>
              <a:t> @</a:t>
            </a:r>
            <a:r>
              <a:rPr sz="900" spc="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20" dirty="0">
                <a:solidFill>
                  <a:srgbClr val="3E3E3E"/>
                </a:solidFill>
                <a:latin typeface="Roboto"/>
                <a:cs typeface="Roboto"/>
              </a:rPr>
              <a:t>AUEB</a:t>
            </a:r>
            <a:endParaRPr sz="900">
              <a:latin typeface="Roboto"/>
              <a:cs typeface="Robo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7699" y="4009704"/>
            <a:ext cx="2047239" cy="814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880" marR="5080" indent="-297815">
              <a:lnSpc>
                <a:spcPct val="114999"/>
              </a:lnSpc>
              <a:spcBef>
                <a:spcPts val="100"/>
              </a:spcBef>
              <a:buFont typeface="Microsoft Sans Serif"/>
              <a:buChar char="●"/>
              <a:tabLst>
                <a:tab pos="309880" algn="l"/>
              </a:tabLst>
            </a:pP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Lead </a:t>
            </a:r>
            <a:r>
              <a:rPr sz="900" dirty="0">
                <a:solidFill>
                  <a:srgbClr val="3E3E3E"/>
                </a:solidFill>
                <a:latin typeface="Roboto"/>
                <a:cs typeface="Roboto"/>
              </a:rPr>
              <a:t>GenAI</a:t>
            </a: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20" dirty="0">
                <a:solidFill>
                  <a:srgbClr val="3E3E3E"/>
                </a:solidFill>
                <a:latin typeface="Roboto"/>
                <a:cs typeface="Roboto"/>
              </a:rPr>
              <a:t>Instructional</a:t>
            </a: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 Designer (100mentors)</a:t>
            </a:r>
            <a:endParaRPr sz="900">
              <a:latin typeface="Roboto"/>
              <a:cs typeface="Roboto"/>
            </a:endParaRPr>
          </a:p>
          <a:p>
            <a:pPr marL="309880" indent="-297180">
              <a:lnSpc>
                <a:spcPct val="100000"/>
              </a:lnSpc>
              <a:spcBef>
                <a:spcPts val="160"/>
              </a:spcBef>
              <a:buFont typeface="Microsoft Sans Serif"/>
              <a:buChar char="●"/>
              <a:tabLst>
                <a:tab pos="309880" algn="l"/>
              </a:tabLst>
            </a:pP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BSc</a:t>
            </a:r>
            <a:r>
              <a:rPr sz="900" spc="-3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3E3E3E"/>
                </a:solidFill>
                <a:latin typeface="Roboto"/>
                <a:cs typeface="Roboto"/>
              </a:rPr>
              <a:t>in</a:t>
            </a:r>
            <a:r>
              <a:rPr sz="900" spc="-3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Biology</a:t>
            </a:r>
            <a:endParaRPr sz="900">
              <a:latin typeface="Roboto"/>
              <a:cs typeface="Roboto"/>
            </a:endParaRPr>
          </a:p>
          <a:p>
            <a:pPr marL="309880" marR="50165" indent="-297815">
              <a:lnSpc>
                <a:spcPct val="114999"/>
              </a:lnSpc>
              <a:buFont typeface="Microsoft Sans Serif"/>
              <a:buChar char="●"/>
              <a:tabLst>
                <a:tab pos="309880" algn="l"/>
              </a:tabLst>
            </a:pP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PhD</a:t>
            </a:r>
            <a:r>
              <a:rPr sz="900" spc="-2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3E3E3E"/>
                </a:solidFill>
                <a:latin typeface="Roboto"/>
                <a:cs typeface="Roboto"/>
              </a:rPr>
              <a:t>in</a:t>
            </a:r>
            <a:r>
              <a:rPr sz="900" spc="-2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Cognitive</a:t>
            </a:r>
            <a:r>
              <a:rPr sz="900" spc="-2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Neuroscience</a:t>
            </a:r>
            <a:r>
              <a:rPr sz="900" spc="-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25" dirty="0">
                <a:solidFill>
                  <a:srgbClr val="3E3E3E"/>
                </a:solidFill>
                <a:latin typeface="Roboto"/>
                <a:cs typeface="Roboto"/>
              </a:rPr>
              <a:t>in</a:t>
            </a: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 Education</a:t>
            </a:r>
            <a:r>
              <a:rPr sz="900" spc="-3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3E3E3E"/>
                </a:solidFill>
                <a:latin typeface="Roboto"/>
                <a:cs typeface="Roboto"/>
              </a:rPr>
              <a:t>(BCBL</a:t>
            </a:r>
            <a:r>
              <a:rPr sz="900" spc="-3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Institute,</a:t>
            </a:r>
            <a:r>
              <a:rPr sz="900" spc="-3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Spain)</a:t>
            </a:r>
            <a:endParaRPr sz="900">
              <a:latin typeface="Roboto"/>
              <a:cs typeface="Robo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47712" y="4009704"/>
            <a:ext cx="2401570" cy="814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880" marR="89535" indent="-297815">
              <a:lnSpc>
                <a:spcPct val="114999"/>
              </a:lnSpc>
              <a:spcBef>
                <a:spcPts val="100"/>
              </a:spcBef>
              <a:buFont typeface="Microsoft Sans Serif"/>
              <a:buChar char="●"/>
              <a:tabLst>
                <a:tab pos="309880" algn="l"/>
              </a:tabLst>
            </a:pPr>
            <a:r>
              <a:rPr sz="900" dirty="0">
                <a:solidFill>
                  <a:srgbClr val="3E3E3E"/>
                </a:solidFill>
                <a:latin typeface="Roboto"/>
                <a:cs typeface="Roboto"/>
              </a:rPr>
              <a:t>CEO</a:t>
            </a:r>
            <a:r>
              <a:rPr sz="9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(100mentors),</a:t>
            </a:r>
            <a:r>
              <a:rPr sz="9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CoFounder</a:t>
            </a:r>
            <a:r>
              <a:rPr sz="9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(Tipping Point</a:t>
            </a:r>
            <a:r>
              <a:rPr sz="900" spc="-3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3E3E3E"/>
                </a:solidFill>
                <a:latin typeface="Roboto"/>
                <a:cs typeface="Roboto"/>
              </a:rPr>
              <a:t>in</a:t>
            </a:r>
            <a:r>
              <a:rPr sz="900" spc="-2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Education)</a:t>
            </a:r>
            <a:endParaRPr sz="900">
              <a:latin typeface="Roboto"/>
              <a:cs typeface="Roboto"/>
            </a:endParaRPr>
          </a:p>
          <a:p>
            <a:pPr marL="309880" indent="-297180">
              <a:lnSpc>
                <a:spcPct val="100000"/>
              </a:lnSpc>
              <a:spcBef>
                <a:spcPts val="160"/>
              </a:spcBef>
              <a:buFont typeface="Microsoft Sans Serif"/>
              <a:buChar char="●"/>
              <a:tabLst>
                <a:tab pos="309880" algn="l"/>
              </a:tabLst>
            </a:pPr>
            <a:r>
              <a:rPr sz="900" dirty="0">
                <a:solidFill>
                  <a:srgbClr val="3E3E3E"/>
                </a:solidFill>
                <a:latin typeface="Roboto"/>
                <a:cs typeface="Roboto"/>
              </a:rPr>
              <a:t>MBA,</a:t>
            </a:r>
            <a:r>
              <a:rPr sz="900" spc="-3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3E3E3E"/>
                </a:solidFill>
                <a:latin typeface="Roboto"/>
                <a:cs typeface="Roboto"/>
              </a:rPr>
              <a:t>MSc</a:t>
            </a:r>
            <a:r>
              <a:rPr sz="900" spc="-3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3E3E3E"/>
                </a:solidFill>
                <a:latin typeface="Roboto"/>
                <a:cs typeface="Roboto"/>
              </a:rPr>
              <a:t>in</a:t>
            </a:r>
            <a:r>
              <a:rPr sz="900" spc="-3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Finance</a:t>
            </a:r>
            <a:r>
              <a:rPr sz="900" spc="-2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(OSU,</a:t>
            </a:r>
            <a:r>
              <a:rPr sz="900" spc="-3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Columbia</a:t>
            </a:r>
            <a:r>
              <a:rPr sz="900" spc="-3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25" dirty="0">
                <a:solidFill>
                  <a:srgbClr val="3E3E3E"/>
                </a:solidFill>
                <a:latin typeface="Roboto"/>
                <a:cs typeface="Roboto"/>
              </a:rPr>
              <a:t>U)</a:t>
            </a:r>
            <a:endParaRPr sz="900">
              <a:latin typeface="Roboto"/>
              <a:cs typeface="Roboto"/>
            </a:endParaRPr>
          </a:p>
          <a:p>
            <a:pPr marL="309880" marR="5080" indent="-297815">
              <a:lnSpc>
                <a:spcPct val="114999"/>
              </a:lnSpc>
              <a:buFont typeface="Microsoft Sans Serif"/>
              <a:buChar char="●"/>
              <a:tabLst>
                <a:tab pos="309880" algn="l"/>
              </a:tabLst>
            </a:pPr>
            <a:r>
              <a:rPr sz="900" spc="-20" dirty="0">
                <a:solidFill>
                  <a:srgbClr val="3E3E3E"/>
                </a:solidFill>
                <a:latin typeface="Roboto"/>
                <a:cs typeface="Roboto"/>
              </a:rPr>
              <a:t>Fulbright</a:t>
            </a:r>
            <a:r>
              <a:rPr sz="9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Scholar</a:t>
            </a:r>
            <a:r>
              <a:rPr sz="900" dirty="0">
                <a:solidFill>
                  <a:srgbClr val="3E3E3E"/>
                </a:solidFill>
                <a:latin typeface="Roboto"/>
                <a:cs typeface="Roboto"/>
              </a:rPr>
              <a:t> &amp; </a:t>
            </a: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Fellow/Awardee</a:t>
            </a:r>
            <a:r>
              <a:rPr sz="9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20" dirty="0">
                <a:solidFill>
                  <a:srgbClr val="3E3E3E"/>
                </a:solidFill>
                <a:latin typeface="Roboto"/>
                <a:cs typeface="Roboto"/>
              </a:rPr>
              <a:t>from </a:t>
            </a:r>
            <a:r>
              <a:rPr sz="900" dirty="0">
                <a:solidFill>
                  <a:srgbClr val="3E3E3E"/>
                </a:solidFill>
                <a:latin typeface="Roboto"/>
                <a:cs typeface="Roboto"/>
              </a:rPr>
              <a:t>10</a:t>
            </a:r>
            <a:r>
              <a:rPr sz="900" spc="-3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Roboto"/>
                <a:cs typeface="Roboto"/>
              </a:rPr>
              <a:t>Foundations</a:t>
            </a:r>
            <a:endParaRPr sz="900">
              <a:latin typeface="Roboto"/>
              <a:cs typeface="Robo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45122" y="960025"/>
            <a:ext cx="2552065" cy="3110230"/>
            <a:chOff x="6045122" y="960025"/>
            <a:chExt cx="2552065" cy="311023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1350" y="960025"/>
              <a:ext cx="2365324" cy="293372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045122" y="3565400"/>
              <a:ext cx="1621155" cy="504825"/>
            </a:xfrm>
            <a:custGeom>
              <a:avLst/>
              <a:gdLst/>
              <a:ahLst/>
              <a:cxnLst/>
              <a:rect l="l" t="t" r="r" b="b"/>
              <a:pathLst>
                <a:path w="1621154" h="504825">
                  <a:moveTo>
                    <a:pt x="1456722" y="504299"/>
                  </a:moveTo>
                  <a:lnTo>
                    <a:pt x="163877" y="504299"/>
                  </a:lnTo>
                  <a:lnTo>
                    <a:pt x="120312" y="498446"/>
                  </a:lnTo>
                  <a:lnTo>
                    <a:pt x="81165" y="481925"/>
                  </a:lnTo>
                  <a:lnTo>
                    <a:pt x="47998" y="456301"/>
                  </a:lnTo>
                  <a:lnTo>
                    <a:pt x="22374" y="423134"/>
                  </a:lnTo>
                  <a:lnTo>
                    <a:pt x="5853" y="383987"/>
                  </a:lnTo>
                  <a:lnTo>
                    <a:pt x="0" y="340422"/>
                  </a:lnTo>
                  <a:lnTo>
                    <a:pt x="0" y="163877"/>
                  </a:lnTo>
                  <a:lnTo>
                    <a:pt x="5853" y="120312"/>
                  </a:lnTo>
                  <a:lnTo>
                    <a:pt x="22374" y="81165"/>
                  </a:lnTo>
                  <a:lnTo>
                    <a:pt x="47998" y="47998"/>
                  </a:lnTo>
                  <a:lnTo>
                    <a:pt x="81165" y="22374"/>
                  </a:lnTo>
                  <a:lnTo>
                    <a:pt x="120312" y="5853"/>
                  </a:lnTo>
                  <a:lnTo>
                    <a:pt x="163877" y="0"/>
                  </a:lnTo>
                  <a:lnTo>
                    <a:pt x="1456722" y="0"/>
                  </a:lnTo>
                  <a:lnTo>
                    <a:pt x="1519436" y="12474"/>
                  </a:lnTo>
                  <a:lnTo>
                    <a:pt x="1572601" y="47998"/>
                  </a:lnTo>
                  <a:lnTo>
                    <a:pt x="1608125" y="101164"/>
                  </a:lnTo>
                  <a:lnTo>
                    <a:pt x="1620599" y="163877"/>
                  </a:lnTo>
                  <a:lnTo>
                    <a:pt x="1620599" y="340422"/>
                  </a:lnTo>
                  <a:lnTo>
                    <a:pt x="1614746" y="383987"/>
                  </a:lnTo>
                  <a:lnTo>
                    <a:pt x="1598226" y="423134"/>
                  </a:lnTo>
                  <a:lnTo>
                    <a:pt x="1572601" y="456301"/>
                  </a:lnTo>
                  <a:lnTo>
                    <a:pt x="1539434" y="481925"/>
                  </a:lnTo>
                  <a:lnTo>
                    <a:pt x="1500287" y="498446"/>
                  </a:lnTo>
                  <a:lnTo>
                    <a:pt x="1456722" y="504299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17075" y="3651125"/>
              <a:ext cx="1109345" cy="182880"/>
            </a:xfrm>
            <a:custGeom>
              <a:avLst/>
              <a:gdLst/>
              <a:ahLst/>
              <a:cxnLst/>
              <a:rect l="l" t="t" r="r" b="b"/>
              <a:pathLst>
                <a:path w="1109345" h="182879">
                  <a:moveTo>
                    <a:pt x="1109067" y="182879"/>
                  </a:moveTo>
                  <a:lnTo>
                    <a:pt x="0" y="182879"/>
                  </a:lnTo>
                  <a:lnTo>
                    <a:pt x="0" y="0"/>
                  </a:lnTo>
                  <a:lnTo>
                    <a:pt x="1109067" y="0"/>
                  </a:lnTo>
                  <a:lnTo>
                    <a:pt x="1109067" y="18287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304374" y="3632329"/>
            <a:ext cx="1132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F2CCB"/>
                </a:solidFill>
                <a:latin typeface="Roboto"/>
                <a:cs typeface="Roboto"/>
              </a:rPr>
              <a:t>Βίκυ</a:t>
            </a:r>
            <a:r>
              <a:rPr sz="1200" b="1" spc="-50" dirty="0">
                <a:solidFill>
                  <a:srgbClr val="7F2CCB"/>
                </a:solidFill>
                <a:latin typeface="Roboto"/>
                <a:cs typeface="Roboto"/>
              </a:rPr>
              <a:t> </a:t>
            </a:r>
            <a:r>
              <a:rPr sz="1200" b="1" spc="-10" dirty="0">
                <a:solidFill>
                  <a:srgbClr val="7F2CCB"/>
                </a:solidFill>
                <a:latin typeface="Roboto"/>
                <a:cs typeface="Roboto"/>
              </a:rPr>
              <a:t>Πεχλιβάνη</a:t>
            </a:r>
            <a:endParaRPr sz="12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pc="-20" dirty="0"/>
              <a:t>100mentors’ </a:t>
            </a:r>
            <a:r>
              <a:rPr spc="-10" dirty="0"/>
              <a:t>vision:</a:t>
            </a: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/>
              <a:t>Eﬃcient</a:t>
            </a:r>
            <a:r>
              <a:rPr spc="-4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spc="-10" dirty="0"/>
              <a:t>responsible</a:t>
            </a:r>
            <a:r>
              <a:rPr spc="-45" dirty="0"/>
              <a:t> </a:t>
            </a:r>
            <a:r>
              <a:rPr dirty="0"/>
              <a:t>GenAI</a:t>
            </a:r>
            <a:r>
              <a:rPr spc="-45" dirty="0"/>
              <a:t> </a:t>
            </a:r>
            <a:r>
              <a:rPr spc="-10" dirty="0"/>
              <a:t>adoption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4425" y="1590394"/>
            <a:ext cx="3696970" cy="3264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95"/>
              </a:spcBef>
            </a:pP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Το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όραμά</a:t>
            </a:r>
            <a:r>
              <a:rPr sz="1300" b="1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μας</a:t>
            </a:r>
            <a:r>
              <a:rPr sz="1300" b="1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είναι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να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 ενδυναμώσουμε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ανθρώπους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και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επιχειρήσεις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να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αξιοποιούν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υπεύθυνα</a:t>
            </a:r>
            <a:r>
              <a:rPr sz="1300" spc="-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την</a:t>
            </a:r>
            <a:r>
              <a:rPr sz="1300" spc="-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Παραγωγική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 Τεχνητή</a:t>
            </a:r>
            <a:r>
              <a:rPr sz="1300" spc="-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Νοημοσύνη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(GenAI),</a:t>
            </a:r>
            <a:r>
              <a:rPr sz="1300" spc="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μέσα</a:t>
            </a:r>
            <a:r>
              <a:rPr sz="1300" spc="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από</a:t>
            </a:r>
            <a:r>
              <a:rPr sz="1300" spc="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λύσεις</a:t>
            </a:r>
            <a:r>
              <a:rPr sz="1300" spc="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που</a:t>
            </a:r>
            <a:r>
              <a:rPr sz="1300" spc="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εφαρμόζουμε</a:t>
            </a:r>
            <a:r>
              <a:rPr sz="1300" spc="50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στην καθημερινότητά μας</a:t>
            </a:r>
            <a:r>
              <a:rPr sz="1300" spc="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όπως το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agentic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εργαλείο</a:t>
            </a:r>
            <a:r>
              <a:rPr sz="1300" spc="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wiserwork</a:t>
            </a:r>
            <a:r>
              <a:rPr sz="1300" b="1" spc="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και</a:t>
            </a:r>
            <a:r>
              <a:rPr sz="1300" spc="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τα</a:t>
            </a:r>
            <a:r>
              <a:rPr sz="1300" spc="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εκπαιδευτικά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προγράμματα</a:t>
            </a:r>
            <a:r>
              <a:rPr sz="1300" spc="4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της</a:t>
            </a:r>
            <a:r>
              <a:rPr sz="1300" spc="5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GenAI</a:t>
            </a:r>
            <a:r>
              <a:rPr sz="1300" b="1" spc="4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Academy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.</a:t>
            </a:r>
            <a:r>
              <a:rPr sz="1300" spc="5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Βοηθάμε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ομάδες</a:t>
            </a:r>
            <a:r>
              <a:rPr sz="1300" spc="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να</a:t>
            </a:r>
            <a:r>
              <a:rPr sz="1300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ενσωματώνουν</a:t>
            </a:r>
            <a:r>
              <a:rPr sz="1300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άμεσα</a:t>
            </a:r>
            <a:r>
              <a:rPr sz="1300" spc="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την</a:t>
            </a:r>
            <a:r>
              <a:rPr sz="1300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GenAI</a:t>
            </a:r>
            <a:r>
              <a:rPr sz="1300" spc="50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στην</a:t>
            </a:r>
            <a:r>
              <a:rPr sz="1300" spc="-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καθημερινότητά</a:t>
            </a:r>
            <a:r>
              <a:rPr sz="1300" spc="-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τους,</a:t>
            </a:r>
            <a:r>
              <a:rPr sz="1300" spc="-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παρέχοντας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μετρήσιμα</a:t>
            </a:r>
            <a:r>
              <a:rPr sz="1300" spc="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και</a:t>
            </a:r>
            <a:r>
              <a:rPr sz="1300" spc="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πρακτικά</a:t>
            </a:r>
            <a:r>
              <a:rPr sz="1300" spc="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αποτελέσματα</a:t>
            </a:r>
            <a:r>
              <a:rPr sz="1300" spc="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ανάλογα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με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τη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φάση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εξέλιξης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της τεχνητής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νοημοσύνης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στην</a:t>
            </a:r>
            <a:r>
              <a:rPr sz="1300" spc="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οποία</a:t>
            </a:r>
            <a:r>
              <a:rPr sz="1300" spc="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βρισκόμαστε</a:t>
            </a:r>
            <a:r>
              <a:rPr sz="1300" spc="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229" dirty="0">
                <a:solidFill>
                  <a:srgbClr val="3E3E3E"/>
                </a:solidFill>
                <a:latin typeface="Roboto"/>
                <a:cs typeface="Roboto"/>
              </a:rPr>
              <a:t>-</a:t>
            </a:r>
            <a:r>
              <a:rPr sz="1300" spc="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είμαστε</a:t>
            </a:r>
            <a:r>
              <a:rPr sz="1300" spc="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στην</a:t>
            </a:r>
            <a:r>
              <a:rPr sz="1300" spc="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τρίτη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φάση</a:t>
            </a:r>
            <a:r>
              <a:rPr sz="1300" spc="2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(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Agents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)</a:t>
            </a:r>
            <a:r>
              <a:rPr sz="1300" spc="3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σήμερα</a:t>
            </a:r>
            <a:r>
              <a:rPr sz="1300" spc="39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(βλ.διάγραμμα</a:t>
            </a:r>
            <a:r>
              <a:rPr sz="1300" spc="2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50" dirty="0">
                <a:solidFill>
                  <a:srgbClr val="3E3E3E"/>
                </a:solidFill>
                <a:latin typeface="Roboto"/>
                <a:cs typeface="Roboto"/>
              </a:rPr>
              <a:t>5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φάσεων).</a:t>
            </a:r>
            <a:endParaRPr sz="1300">
              <a:latin typeface="Roboto"/>
              <a:cs typeface="Robo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6562" y="372237"/>
            <a:ext cx="1040135" cy="1879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880674" y="1413074"/>
            <a:ext cx="3666490" cy="3730625"/>
            <a:chOff x="4880674" y="1413074"/>
            <a:chExt cx="3666490" cy="3730625"/>
          </a:xfrm>
        </p:grpSpPr>
        <p:sp>
          <p:nvSpPr>
            <p:cNvPr id="6" name="object 6"/>
            <p:cNvSpPr/>
            <p:nvPr/>
          </p:nvSpPr>
          <p:spPr>
            <a:xfrm>
              <a:off x="4880674" y="1413074"/>
              <a:ext cx="3666490" cy="3730625"/>
            </a:xfrm>
            <a:custGeom>
              <a:avLst/>
              <a:gdLst/>
              <a:ahLst/>
              <a:cxnLst/>
              <a:rect l="l" t="t" r="r" b="b"/>
              <a:pathLst>
                <a:path w="3666490" h="3730625">
                  <a:moveTo>
                    <a:pt x="3665999" y="3730424"/>
                  </a:moveTo>
                  <a:lnTo>
                    <a:pt x="0" y="3730424"/>
                  </a:lnTo>
                  <a:lnTo>
                    <a:pt x="0" y="377671"/>
                  </a:lnTo>
                  <a:lnTo>
                    <a:pt x="2942" y="330296"/>
                  </a:lnTo>
                  <a:lnTo>
                    <a:pt x="11534" y="284678"/>
                  </a:lnTo>
                  <a:lnTo>
                    <a:pt x="25421" y="241170"/>
                  </a:lnTo>
                  <a:lnTo>
                    <a:pt x="44250" y="200126"/>
                  </a:lnTo>
                  <a:lnTo>
                    <a:pt x="67666" y="161899"/>
                  </a:lnTo>
                  <a:lnTo>
                    <a:pt x="95315" y="126844"/>
                  </a:lnTo>
                  <a:lnTo>
                    <a:pt x="126844" y="95315"/>
                  </a:lnTo>
                  <a:lnTo>
                    <a:pt x="161899" y="67666"/>
                  </a:lnTo>
                  <a:lnTo>
                    <a:pt x="200126" y="44250"/>
                  </a:lnTo>
                  <a:lnTo>
                    <a:pt x="241170" y="25421"/>
                  </a:lnTo>
                  <a:lnTo>
                    <a:pt x="284678" y="11534"/>
                  </a:lnTo>
                  <a:lnTo>
                    <a:pt x="330297" y="2942"/>
                  </a:lnTo>
                  <a:lnTo>
                    <a:pt x="377671" y="0"/>
                  </a:lnTo>
                  <a:lnTo>
                    <a:pt x="3288328" y="0"/>
                  </a:lnTo>
                  <a:lnTo>
                    <a:pt x="3337971" y="3275"/>
                  </a:lnTo>
                  <a:lnTo>
                    <a:pt x="3386343" y="12939"/>
                  </a:lnTo>
                  <a:lnTo>
                    <a:pt x="3432857" y="28748"/>
                  </a:lnTo>
                  <a:lnTo>
                    <a:pt x="3476926" y="50460"/>
                  </a:lnTo>
                  <a:lnTo>
                    <a:pt x="3517963" y="77830"/>
                  </a:lnTo>
                  <a:lnTo>
                    <a:pt x="3555382" y="110617"/>
                  </a:lnTo>
                  <a:lnTo>
                    <a:pt x="3588169" y="148035"/>
                  </a:lnTo>
                  <a:lnTo>
                    <a:pt x="3615539" y="189073"/>
                  </a:lnTo>
                  <a:lnTo>
                    <a:pt x="3637251" y="233142"/>
                  </a:lnTo>
                  <a:lnTo>
                    <a:pt x="3653060" y="279656"/>
                  </a:lnTo>
                  <a:lnTo>
                    <a:pt x="3662724" y="328028"/>
                  </a:lnTo>
                  <a:lnTo>
                    <a:pt x="3665999" y="377671"/>
                  </a:lnTo>
                  <a:lnTo>
                    <a:pt x="3665999" y="37304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4601" y="1662973"/>
              <a:ext cx="205507" cy="19341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868353" y="1638296"/>
            <a:ext cx="19354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5</a:t>
            </a:r>
            <a:r>
              <a:rPr sz="1300" b="1" spc="-3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Φάσεις</a:t>
            </a:r>
            <a:r>
              <a:rPr sz="1300" b="1" spc="-3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Εξέλιξης</a:t>
            </a:r>
            <a:r>
              <a:rPr sz="1300" b="1" spc="-3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της</a:t>
            </a:r>
            <a:r>
              <a:rPr sz="1300" b="1" spc="-3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spc="-25" dirty="0">
                <a:solidFill>
                  <a:srgbClr val="3E3E3E"/>
                </a:solidFill>
                <a:latin typeface="Roboto"/>
                <a:cs typeface="Roboto"/>
              </a:rPr>
              <a:t>ΑΙ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97965" y="2171103"/>
            <a:ext cx="69596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531C86"/>
                </a:solidFill>
                <a:latin typeface="Roboto"/>
                <a:cs typeface="Roboto"/>
              </a:rPr>
              <a:t>Chatbots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33953" y="2599583"/>
            <a:ext cx="8128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531C86"/>
                </a:solidFill>
                <a:latin typeface="Roboto"/>
                <a:cs typeface="Roboto"/>
              </a:rPr>
              <a:t>Reasoners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41728" y="2999871"/>
            <a:ext cx="5524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531C86"/>
                </a:solidFill>
                <a:latin typeface="Roboto"/>
                <a:cs typeface="Roboto"/>
              </a:rPr>
              <a:t>Agents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33951" y="3445446"/>
            <a:ext cx="8134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531C86"/>
                </a:solidFill>
                <a:latin typeface="Roboto"/>
                <a:cs typeface="Roboto"/>
              </a:rPr>
              <a:t>Innovators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27475" y="4040350"/>
            <a:ext cx="2569845" cy="48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 marR="5080" indent="-297180">
              <a:lnSpc>
                <a:spcPct val="114999"/>
              </a:lnSpc>
              <a:spcBef>
                <a:spcPts val="100"/>
              </a:spcBef>
            </a:pPr>
            <a:r>
              <a:rPr sz="1300" b="1" spc="-20" dirty="0">
                <a:solidFill>
                  <a:srgbClr val="531C86"/>
                </a:solidFill>
                <a:latin typeface="Roboto"/>
                <a:cs typeface="Roboto"/>
              </a:rPr>
              <a:t>Functions</a:t>
            </a:r>
            <a:r>
              <a:rPr sz="1300" b="1" spc="-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300" b="1" dirty="0">
                <a:solidFill>
                  <a:srgbClr val="531C86"/>
                </a:solidFill>
                <a:latin typeface="Roboto"/>
                <a:cs typeface="Roboto"/>
              </a:rPr>
              <a:t>or </a:t>
            </a:r>
            <a:r>
              <a:rPr sz="1300" b="1" spc="-10" dirty="0">
                <a:solidFill>
                  <a:srgbClr val="531C86"/>
                </a:solidFill>
                <a:latin typeface="Roboto"/>
                <a:cs typeface="Roboto"/>
              </a:rPr>
              <a:t>Systems</a:t>
            </a:r>
            <a:r>
              <a:rPr sz="1300" b="1" dirty="0">
                <a:solidFill>
                  <a:srgbClr val="531C86"/>
                </a:solidFill>
                <a:latin typeface="Roboto"/>
                <a:cs typeface="Roboto"/>
              </a:rPr>
              <a:t> of AI </a:t>
            </a:r>
            <a:r>
              <a:rPr sz="1300" b="1" spc="-10" dirty="0">
                <a:solidFill>
                  <a:srgbClr val="531C86"/>
                </a:solidFill>
                <a:latin typeface="Roboto"/>
                <a:cs typeface="Roboto"/>
              </a:rPr>
              <a:t>agents </a:t>
            </a:r>
            <a:r>
              <a:rPr sz="1300" b="1" dirty="0">
                <a:solidFill>
                  <a:srgbClr val="531C86"/>
                </a:solidFill>
                <a:latin typeface="Roboto"/>
                <a:cs typeface="Roboto"/>
              </a:rPr>
              <a:t>&amp;</a:t>
            </a:r>
            <a:r>
              <a:rPr sz="1300" b="1" spc="-4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300" b="1" dirty="0">
                <a:solidFill>
                  <a:srgbClr val="531C86"/>
                </a:solidFill>
                <a:latin typeface="Roboto"/>
                <a:cs typeface="Roboto"/>
              </a:rPr>
              <a:t>Humans</a:t>
            </a:r>
            <a:r>
              <a:rPr sz="1300" b="1" spc="-3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300" b="1" spc="-10" dirty="0">
                <a:solidFill>
                  <a:srgbClr val="531C86"/>
                </a:solidFill>
                <a:latin typeface="Roboto"/>
                <a:cs typeface="Roboto"/>
              </a:rPr>
              <a:t>(Organizations)</a:t>
            </a:r>
            <a:endParaRPr sz="1300">
              <a:latin typeface="Roboto"/>
              <a:cs typeface="Robo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666424" y="2101462"/>
            <a:ext cx="94615" cy="1950720"/>
            <a:chOff x="6666424" y="2101462"/>
            <a:chExt cx="94615" cy="1950720"/>
          </a:xfrm>
        </p:grpSpPr>
        <p:sp>
          <p:nvSpPr>
            <p:cNvPr id="15" name="object 15"/>
            <p:cNvSpPr/>
            <p:nvPr/>
          </p:nvSpPr>
          <p:spPr>
            <a:xfrm>
              <a:off x="6713674" y="2106224"/>
              <a:ext cx="1270" cy="1941195"/>
            </a:xfrm>
            <a:custGeom>
              <a:avLst/>
              <a:gdLst/>
              <a:ahLst/>
              <a:cxnLst/>
              <a:rect l="l" t="t" r="r" b="b"/>
              <a:pathLst>
                <a:path w="1270" h="1941195">
                  <a:moveTo>
                    <a:pt x="1199" y="0"/>
                  </a:moveTo>
                  <a:lnTo>
                    <a:pt x="0" y="1940999"/>
                  </a:lnTo>
                </a:path>
              </a:pathLst>
            </a:custGeom>
            <a:ln w="9524">
              <a:solidFill>
                <a:srgbClr val="E0C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6424" y="2249874"/>
              <a:ext cx="94499" cy="944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6424" y="2678374"/>
              <a:ext cx="94499" cy="944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6424" y="3095724"/>
              <a:ext cx="94499" cy="944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6424" y="3524224"/>
              <a:ext cx="94499" cy="9449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6424" y="3952724"/>
              <a:ext cx="94499" cy="94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425" y="1590394"/>
            <a:ext cx="3575685" cy="257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95"/>
              </a:spcBef>
            </a:pP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Ως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curators</a:t>
            </a:r>
            <a:r>
              <a:rPr sz="1300" b="1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τoυ μεγαλύτερου</a:t>
            </a:r>
            <a:r>
              <a:rPr sz="1300" b="1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GenAI </a:t>
            </a:r>
            <a:r>
              <a:rPr sz="1300" b="1" spc="-10" dirty="0">
                <a:solidFill>
                  <a:srgbClr val="3E3E3E"/>
                </a:solidFill>
                <a:latin typeface="Roboto"/>
                <a:cs typeface="Roboto"/>
              </a:rPr>
              <a:t>Summit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στην</a:t>
            </a:r>
            <a:r>
              <a:rPr sz="1300" spc="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EMEA</a:t>
            </a:r>
            <a:r>
              <a:rPr sz="1300" spc="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(Ευρώπη,</a:t>
            </a:r>
            <a:r>
              <a:rPr sz="1300" spc="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Μέση</a:t>
            </a:r>
            <a:r>
              <a:rPr sz="1300" spc="2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Ανατολή,</a:t>
            </a:r>
            <a:r>
              <a:rPr sz="1300" spc="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Αφρική),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προσφέρουμε</a:t>
            </a:r>
            <a:r>
              <a:rPr sz="1300" spc="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40" dirty="0">
                <a:solidFill>
                  <a:srgbClr val="3E3E3E"/>
                </a:solidFill>
                <a:latin typeface="Roboto"/>
                <a:cs typeface="Roboto"/>
              </a:rPr>
              <a:t>hands-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on</a:t>
            </a:r>
            <a:r>
              <a:rPr sz="1300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Masterclasses</a:t>
            </a:r>
            <a:r>
              <a:rPr sz="1300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25" dirty="0">
                <a:solidFill>
                  <a:srgbClr val="3E3E3E"/>
                </a:solidFill>
                <a:latin typeface="Roboto"/>
                <a:cs typeface="Roboto"/>
              </a:rPr>
              <a:t>που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ανανεώνονται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 κάθε μήνα για να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ακολουθούν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τις</a:t>
            </a:r>
            <a:r>
              <a:rPr sz="1300" spc="-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τελευταίες</a:t>
            </a:r>
            <a:r>
              <a:rPr sz="1300" spc="-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τεχνολογικές</a:t>
            </a:r>
            <a:r>
              <a:rPr sz="1300" spc="-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εξελίξεις,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βασισμένα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στην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ανατροφοδότηση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κορυφαίων </a:t>
            </a:r>
            <a:r>
              <a:rPr sz="1300" u="heavy" dirty="0">
                <a:solidFill>
                  <a:srgbClr val="6825A7"/>
                </a:solidFill>
                <a:uFill>
                  <a:solidFill>
                    <a:srgbClr val="6825A7"/>
                  </a:solidFill>
                </a:uFill>
                <a:latin typeface="Roboto"/>
                <a:cs typeface="Roboto"/>
                <a:hlinkClick r:id="rId2"/>
              </a:rPr>
              <a:t>GenAI</a:t>
            </a:r>
            <a:r>
              <a:rPr sz="1300" u="heavy" spc="-20" dirty="0">
                <a:solidFill>
                  <a:srgbClr val="6825A7"/>
                </a:solidFill>
                <a:uFill>
                  <a:solidFill>
                    <a:srgbClr val="6825A7"/>
                  </a:solidFill>
                </a:uFill>
                <a:latin typeface="Roboto"/>
                <a:cs typeface="Roboto"/>
                <a:hlinkClick r:id="rId2"/>
              </a:rPr>
              <a:t> </a:t>
            </a:r>
            <a:r>
              <a:rPr sz="1300" u="heavy" dirty="0">
                <a:solidFill>
                  <a:srgbClr val="6825A7"/>
                </a:solidFill>
                <a:uFill>
                  <a:solidFill>
                    <a:srgbClr val="6825A7"/>
                  </a:solidFill>
                </a:uFill>
                <a:latin typeface="Roboto"/>
                <a:cs typeface="Roboto"/>
                <a:hlinkClick r:id="rId2"/>
              </a:rPr>
              <a:t>builders</a:t>
            </a:r>
            <a:r>
              <a:rPr sz="1300" spc="-15" dirty="0">
                <a:solidFill>
                  <a:srgbClr val="6825A7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και</a:t>
            </a:r>
            <a:r>
              <a:rPr sz="1300" spc="-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καθημερινών</a:t>
            </a:r>
            <a:r>
              <a:rPr sz="1300" spc="-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χρηστών</a:t>
            </a:r>
            <a:r>
              <a:rPr sz="1300" spc="-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20" dirty="0">
                <a:solidFill>
                  <a:srgbClr val="3E3E3E"/>
                </a:solidFill>
                <a:latin typeface="Roboto"/>
                <a:cs typeface="Roboto"/>
              </a:rPr>
              <a:t>στην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καθημερινότητά μας. Διδάσκουμε</a:t>
            </a:r>
            <a:r>
              <a:rPr sz="1300" spc="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μόνο</a:t>
            </a:r>
            <a:r>
              <a:rPr sz="1300" b="1" spc="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spc="-20" dirty="0">
                <a:solidFill>
                  <a:srgbClr val="3E3E3E"/>
                </a:solidFill>
                <a:latin typeface="Roboto"/>
                <a:cs typeface="Roboto"/>
              </a:rPr>
              <a:t>ό,τι </a:t>
            </a:r>
            <a:r>
              <a:rPr sz="1300" b="1" u="heavy" dirty="0">
                <a:solidFill>
                  <a:srgbClr val="6825A7"/>
                </a:solidFill>
                <a:uFill>
                  <a:solidFill>
                    <a:srgbClr val="6825A7"/>
                  </a:solidFill>
                </a:uFill>
                <a:latin typeface="Roboto"/>
                <a:cs typeface="Roboto"/>
                <a:hlinkClick r:id="rId3"/>
              </a:rPr>
              <a:t>εφαρμόζουμε</a:t>
            </a:r>
            <a:r>
              <a:rPr sz="1300" b="1" u="heavy" spc="-30" dirty="0">
                <a:solidFill>
                  <a:srgbClr val="6825A7"/>
                </a:solidFill>
                <a:uFill>
                  <a:solidFill>
                    <a:srgbClr val="6825A7"/>
                  </a:solidFill>
                </a:uFill>
                <a:latin typeface="Roboto"/>
                <a:cs typeface="Roboto"/>
                <a:hlinkClick r:id="rId3"/>
              </a:rPr>
              <a:t> </a:t>
            </a:r>
            <a:r>
              <a:rPr sz="1300" b="1" u="heavy" dirty="0">
                <a:solidFill>
                  <a:srgbClr val="6825A7"/>
                </a:solidFill>
                <a:uFill>
                  <a:solidFill>
                    <a:srgbClr val="6825A7"/>
                  </a:solidFill>
                </a:uFill>
                <a:latin typeface="Roboto"/>
                <a:cs typeface="Roboto"/>
                <a:hlinkClick r:id="rId3"/>
              </a:rPr>
              <a:t>πρώτοι</a:t>
            </a:r>
            <a:r>
              <a:rPr sz="1300" b="1" u="heavy" spc="-25" dirty="0">
                <a:solidFill>
                  <a:srgbClr val="6825A7"/>
                </a:solidFill>
                <a:uFill>
                  <a:solidFill>
                    <a:srgbClr val="6825A7"/>
                  </a:solidFill>
                </a:uFill>
                <a:latin typeface="Roboto"/>
                <a:cs typeface="Roboto"/>
                <a:hlinkClick r:id="rId3"/>
              </a:rPr>
              <a:t> </a:t>
            </a:r>
            <a:r>
              <a:rPr sz="1300" b="1" u="heavy" dirty="0">
                <a:solidFill>
                  <a:srgbClr val="6825A7"/>
                </a:solidFill>
                <a:uFill>
                  <a:solidFill>
                    <a:srgbClr val="6825A7"/>
                  </a:solidFill>
                </a:uFill>
                <a:latin typeface="Roboto"/>
                <a:cs typeface="Roboto"/>
                <a:hlinkClick r:id="rId3"/>
              </a:rPr>
              <a:t>εμείς</a:t>
            </a:r>
            <a:r>
              <a:rPr sz="1300" b="1" spc="-25" dirty="0">
                <a:solidFill>
                  <a:srgbClr val="6825A7"/>
                </a:solidFill>
                <a:latin typeface="Roboto"/>
                <a:cs typeface="Roboto"/>
              </a:rPr>
              <a:t> 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καθημερινά</a:t>
            </a:r>
            <a:r>
              <a:rPr sz="1300" b="1" spc="-2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spc="-20" dirty="0">
                <a:solidFill>
                  <a:srgbClr val="3E3E3E"/>
                </a:solidFill>
                <a:latin typeface="Roboto"/>
                <a:cs typeface="Roboto"/>
              </a:rPr>
              <a:t>στις 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δικές</a:t>
            </a:r>
            <a:r>
              <a:rPr sz="1300" b="1" spc="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μας</a:t>
            </a:r>
            <a:r>
              <a:rPr sz="1300" b="1" spc="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ομάδες</a:t>
            </a:r>
            <a:r>
              <a:rPr sz="1300" b="1" spc="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i="1" spc="-55" dirty="0">
                <a:solidFill>
                  <a:srgbClr val="3E3E3E"/>
                </a:solidFill>
                <a:latin typeface="Roboto"/>
                <a:cs typeface="Roboto"/>
              </a:rPr>
              <a:t>(1-</a:t>
            </a:r>
            <a:r>
              <a:rPr sz="1300" i="1" spc="-60" dirty="0">
                <a:solidFill>
                  <a:srgbClr val="3E3E3E"/>
                </a:solidFill>
                <a:latin typeface="Roboto"/>
                <a:cs typeface="Roboto"/>
              </a:rPr>
              <a:t>month</a:t>
            </a:r>
            <a:r>
              <a:rPr sz="1300" i="1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i="1" dirty="0">
                <a:solidFill>
                  <a:srgbClr val="3E3E3E"/>
                </a:solidFill>
                <a:latin typeface="Roboto"/>
                <a:cs typeface="Roboto"/>
              </a:rPr>
              <a:t>GenAI </a:t>
            </a:r>
            <a:r>
              <a:rPr sz="1300" i="1" spc="-10" dirty="0">
                <a:solidFill>
                  <a:srgbClr val="3E3E3E"/>
                </a:solidFill>
                <a:latin typeface="Roboto"/>
                <a:cs typeface="Roboto"/>
              </a:rPr>
              <a:t>Academy </a:t>
            </a:r>
            <a:r>
              <a:rPr sz="1300" i="1" spc="-55" dirty="0">
                <a:solidFill>
                  <a:srgbClr val="3E3E3E"/>
                </a:solidFill>
                <a:latin typeface="Roboto"/>
                <a:cs typeface="Roboto"/>
              </a:rPr>
              <a:t>mini-</a:t>
            </a:r>
            <a:r>
              <a:rPr sz="1300" i="1" spc="-10" dirty="0">
                <a:solidFill>
                  <a:srgbClr val="3E3E3E"/>
                </a:solidFill>
                <a:latin typeface="Roboto"/>
                <a:cs typeface="Roboto"/>
              </a:rPr>
              <a:t>degree).</a:t>
            </a:r>
            <a:endParaRPr sz="1300">
              <a:latin typeface="Roboto"/>
              <a:cs typeface="Roboto"/>
            </a:endParaRP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06562" y="372237"/>
            <a:ext cx="1040135" cy="1879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77575" y="1501050"/>
            <a:ext cx="4069124" cy="32006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pc="-20" dirty="0"/>
              <a:t>100mentors’ </a:t>
            </a:r>
            <a:r>
              <a:rPr spc="-10" dirty="0"/>
              <a:t>vision:</a:t>
            </a: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/>
              <a:t>Eﬃcient</a:t>
            </a:r>
            <a:r>
              <a:rPr spc="-4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spc="-10" dirty="0"/>
              <a:t>responsible</a:t>
            </a:r>
            <a:r>
              <a:rPr spc="-45" dirty="0"/>
              <a:t> </a:t>
            </a:r>
            <a:r>
              <a:rPr dirty="0"/>
              <a:t>GenAI</a:t>
            </a:r>
            <a:r>
              <a:rPr spc="-45" dirty="0"/>
              <a:t> </a:t>
            </a:r>
            <a:r>
              <a:rPr spc="-10" dirty="0"/>
              <a:t>adoption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6562" y="372237"/>
            <a:ext cx="1040135" cy="1879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4425" y="1620569"/>
            <a:ext cx="171513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-30" dirty="0">
                <a:solidFill>
                  <a:srgbClr val="3E3E3E"/>
                </a:solidFill>
                <a:latin typeface="Roboto"/>
                <a:cs typeface="Roboto"/>
              </a:rPr>
              <a:t>Γιατί</a:t>
            </a:r>
            <a:r>
              <a:rPr sz="1300" b="1" spc="-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είναι</a:t>
            </a:r>
            <a:r>
              <a:rPr sz="1300" b="1" spc="-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spc="-10" dirty="0">
                <a:solidFill>
                  <a:srgbClr val="3E3E3E"/>
                </a:solidFill>
                <a:latin typeface="Roboto"/>
                <a:cs typeface="Roboto"/>
              </a:rPr>
              <a:t>σημαντικό: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425" y="1999537"/>
            <a:ext cx="4149725" cy="164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95"/>
              </a:spcBef>
            </a:pP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Οι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οργανισμοί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συχνά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παραμένουν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σε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πιλοτική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20" dirty="0">
                <a:solidFill>
                  <a:srgbClr val="3E3E3E"/>
                </a:solidFill>
                <a:latin typeface="Roboto"/>
                <a:cs typeface="Roboto"/>
              </a:rPr>
              <a:t>φάση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υιοθέτησης</a:t>
            </a:r>
            <a:r>
              <a:rPr sz="1300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της</a:t>
            </a:r>
            <a:r>
              <a:rPr sz="1300" spc="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GenΑΙ.</a:t>
            </a:r>
            <a:r>
              <a:rPr sz="1300" spc="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Η</a:t>
            </a:r>
            <a:r>
              <a:rPr sz="1300" spc="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πραγματική</a:t>
            </a:r>
            <a:r>
              <a:rPr sz="1300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αξία</a:t>
            </a:r>
            <a:r>
              <a:rPr sz="1300" spc="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της</a:t>
            </a:r>
            <a:r>
              <a:rPr sz="1300" spc="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GenAI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βρίσκεται</a:t>
            </a:r>
            <a:r>
              <a:rPr sz="1300" spc="-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στην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ενσωμάτωσή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της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για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την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ενίσχυση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25" dirty="0">
                <a:solidFill>
                  <a:srgbClr val="3E3E3E"/>
                </a:solidFill>
                <a:latin typeface="Roboto"/>
                <a:cs typeface="Roboto"/>
              </a:rPr>
              <a:t>και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επιτάχυνση</a:t>
            </a:r>
            <a:r>
              <a:rPr sz="1300" spc="-3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καθημερινών</a:t>
            </a:r>
            <a:r>
              <a:rPr sz="1300" spc="-3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ροών</a:t>
            </a:r>
            <a:r>
              <a:rPr sz="1300" spc="-3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εργασίας</a:t>
            </a:r>
            <a:r>
              <a:rPr sz="1300" spc="-3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25" dirty="0">
                <a:solidFill>
                  <a:srgbClr val="3E3E3E"/>
                </a:solidFill>
                <a:latin typeface="Roboto"/>
                <a:cs typeface="Roboto"/>
              </a:rPr>
              <a:t>των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ανθρώπων</a:t>
            </a:r>
            <a:r>
              <a:rPr sz="1300" spc="-2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ενός</a:t>
            </a:r>
            <a:r>
              <a:rPr sz="1300" spc="-2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οργανισμού.</a:t>
            </a:r>
            <a:r>
              <a:rPr sz="1300" spc="-2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Χωρίς</a:t>
            </a:r>
            <a:r>
              <a:rPr sz="1300" spc="-2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τη</a:t>
            </a:r>
            <a:r>
              <a:rPr sz="1300" spc="-2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σωστή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εκπαίδευση,</a:t>
            </a:r>
            <a:r>
              <a:rPr sz="1300" spc="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η</a:t>
            </a:r>
            <a:r>
              <a:rPr sz="1300" spc="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υιοθέτηση</a:t>
            </a:r>
            <a:r>
              <a:rPr sz="1300" spc="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της</a:t>
            </a:r>
            <a:r>
              <a:rPr sz="1300" spc="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AI</a:t>
            </a:r>
            <a:r>
              <a:rPr sz="1300" spc="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μπορεί</a:t>
            </a:r>
            <a:r>
              <a:rPr sz="1300" spc="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να</a:t>
            </a:r>
            <a:r>
              <a:rPr sz="1300" spc="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οδηγήσει</a:t>
            </a:r>
            <a:r>
              <a:rPr sz="1300" spc="50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σε</a:t>
            </a:r>
            <a:r>
              <a:rPr sz="1300" spc="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απογοήτευση και</a:t>
            </a:r>
            <a:r>
              <a:rPr sz="1300" spc="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χαμένους</a:t>
            </a:r>
            <a:r>
              <a:rPr sz="1300" spc="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πόρους.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425" y="3796739"/>
            <a:ext cx="3992879" cy="951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95"/>
              </a:spcBef>
            </a:pP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Με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το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i="1" spc="-60" dirty="0">
                <a:solidFill>
                  <a:srgbClr val="3E3E3E"/>
                </a:solidFill>
                <a:latin typeface="Roboto"/>
                <a:cs typeface="Roboto"/>
              </a:rPr>
              <a:t>1-month</a:t>
            </a:r>
            <a:r>
              <a:rPr sz="1300" i="1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i="1" dirty="0">
                <a:solidFill>
                  <a:srgbClr val="3E3E3E"/>
                </a:solidFill>
                <a:latin typeface="Roboto"/>
                <a:cs typeface="Roboto"/>
              </a:rPr>
              <a:t>GenAI</a:t>
            </a:r>
            <a:r>
              <a:rPr sz="1300" i="1" spc="-10" dirty="0">
                <a:solidFill>
                  <a:srgbClr val="3E3E3E"/>
                </a:solidFill>
                <a:latin typeface="Roboto"/>
                <a:cs typeface="Roboto"/>
              </a:rPr>
              <a:t> Academy</a:t>
            </a:r>
            <a:r>
              <a:rPr sz="1300" i="1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i="1" spc="-55" dirty="0">
                <a:solidFill>
                  <a:srgbClr val="3E3E3E"/>
                </a:solidFill>
                <a:latin typeface="Roboto"/>
                <a:cs typeface="Roboto"/>
              </a:rPr>
              <a:t>mini-</a:t>
            </a:r>
            <a:r>
              <a:rPr sz="1300" i="1" spc="-30" dirty="0">
                <a:solidFill>
                  <a:srgbClr val="3E3E3E"/>
                </a:solidFill>
                <a:latin typeface="Roboto"/>
                <a:cs typeface="Roboto"/>
              </a:rPr>
              <a:t>degree</a:t>
            </a:r>
            <a:r>
              <a:rPr sz="1300" i="1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η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20" dirty="0">
                <a:solidFill>
                  <a:srgbClr val="3E3E3E"/>
                </a:solidFill>
                <a:latin typeface="Roboto"/>
                <a:cs typeface="Roboto"/>
              </a:rPr>
              <a:t>απλή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"περιέργεια για</a:t>
            </a:r>
            <a:r>
              <a:rPr sz="1300" spc="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την</a:t>
            </a:r>
            <a:r>
              <a:rPr sz="1300" spc="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GenAI"</a:t>
            </a:r>
            <a:r>
              <a:rPr sz="1300" spc="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μπορεί</a:t>
            </a:r>
            <a:r>
              <a:rPr sz="1300" spc="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να μετατραπεί</a:t>
            </a:r>
            <a:r>
              <a:rPr sz="1300" spc="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25" dirty="0">
                <a:solidFill>
                  <a:srgbClr val="3E3E3E"/>
                </a:solidFill>
                <a:latin typeface="Roboto"/>
                <a:cs typeface="Roboto"/>
              </a:rPr>
              <a:t>σε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ουσιαστική</a:t>
            </a:r>
            <a:r>
              <a:rPr sz="1300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ικανότητα</a:t>
            </a:r>
            <a:r>
              <a:rPr sz="1300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αξιοποίησης</a:t>
            </a:r>
            <a:r>
              <a:rPr sz="1300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της</a:t>
            </a:r>
            <a:r>
              <a:rPr sz="1300" spc="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GenAI</a:t>
            </a:r>
            <a:r>
              <a:rPr sz="1300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20" dirty="0">
                <a:solidFill>
                  <a:srgbClr val="3E3E3E"/>
                </a:solidFill>
                <a:latin typeface="Roboto"/>
                <a:cs typeface="Roboto"/>
              </a:rPr>
              <a:t>στην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καθημερινότητα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της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εργασίας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τους.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94124" y="1372699"/>
            <a:ext cx="3449954" cy="683260"/>
          </a:xfrm>
          <a:custGeom>
            <a:avLst/>
            <a:gdLst/>
            <a:ahLst/>
            <a:cxnLst/>
            <a:rect l="l" t="t" r="r" b="b"/>
            <a:pathLst>
              <a:path w="3449954" h="683260">
                <a:moveTo>
                  <a:pt x="3449875" y="682799"/>
                </a:moveTo>
                <a:lnTo>
                  <a:pt x="113802" y="682799"/>
                </a:lnTo>
                <a:lnTo>
                  <a:pt x="69505" y="673856"/>
                </a:lnTo>
                <a:lnTo>
                  <a:pt x="33332" y="649468"/>
                </a:lnTo>
                <a:lnTo>
                  <a:pt x="8943" y="613294"/>
                </a:lnTo>
                <a:lnTo>
                  <a:pt x="0" y="568997"/>
                </a:lnTo>
                <a:lnTo>
                  <a:pt x="0" y="113802"/>
                </a:lnTo>
                <a:lnTo>
                  <a:pt x="8943" y="69505"/>
                </a:lnTo>
                <a:lnTo>
                  <a:pt x="33332" y="33331"/>
                </a:lnTo>
                <a:lnTo>
                  <a:pt x="69505" y="8943"/>
                </a:lnTo>
                <a:lnTo>
                  <a:pt x="113802" y="0"/>
                </a:lnTo>
                <a:lnTo>
                  <a:pt x="3449875" y="0"/>
                </a:lnTo>
                <a:lnTo>
                  <a:pt x="3449875" y="682799"/>
                </a:lnTo>
                <a:close/>
              </a:path>
            </a:pathLst>
          </a:custGeom>
          <a:solidFill>
            <a:srgbClr val="E0C0FF">
              <a:alpha val="5632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pc="-20" dirty="0"/>
              <a:t>100mentors’ </a:t>
            </a:r>
            <a:r>
              <a:rPr spc="-10" dirty="0"/>
              <a:t>vision:</a:t>
            </a: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/>
              <a:t>Eﬃcient</a:t>
            </a:r>
            <a:r>
              <a:rPr spc="-4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spc="-10" dirty="0"/>
              <a:t>responsible</a:t>
            </a:r>
            <a:r>
              <a:rPr spc="-45" dirty="0"/>
              <a:t> </a:t>
            </a:r>
            <a:r>
              <a:rPr dirty="0"/>
              <a:t>GenAI</a:t>
            </a:r>
            <a:r>
              <a:rPr spc="-45" dirty="0"/>
              <a:t> </a:t>
            </a:r>
            <a:r>
              <a:rPr spc="-10" dirty="0"/>
              <a:t>adoption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50725" y="1449778"/>
            <a:ext cx="1890395" cy="48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300" b="1" spc="-45" dirty="0">
                <a:solidFill>
                  <a:srgbClr val="3E3E3E"/>
                </a:solidFill>
                <a:latin typeface="Roboto"/>
                <a:cs typeface="Roboto"/>
              </a:rPr>
              <a:t>1-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month</a:t>
            </a:r>
            <a:r>
              <a:rPr sz="1300" b="1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GenAI </a:t>
            </a:r>
            <a:r>
              <a:rPr sz="1300" b="1" spc="-10" dirty="0">
                <a:solidFill>
                  <a:srgbClr val="3E3E3E"/>
                </a:solidFill>
                <a:latin typeface="Roboto"/>
                <a:cs typeface="Roboto"/>
              </a:rPr>
              <a:t>Academy </a:t>
            </a:r>
            <a:r>
              <a:rPr sz="1300" b="1" spc="-20" dirty="0">
                <a:solidFill>
                  <a:srgbClr val="3E3E3E"/>
                </a:solidFill>
                <a:latin typeface="Roboto"/>
                <a:cs typeface="Roboto"/>
              </a:rPr>
              <a:t>mini-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degree</a:t>
            </a:r>
            <a:r>
              <a:rPr sz="1300" b="1" spc="3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spc="-10" dirty="0">
                <a:solidFill>
                  <a:srgbClr val="3E3E3E"/>
                </a:solidFill>
                <a:latin typeface="Roboto"/>
                <a:cs typeface="Roboto"/>
              </a:rPr>
              <a:t>roadmap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14500" y="2291051"/>
            <a:ext cx="12147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GenAI</a:t>
            </a:r>
            <a:r>
              <a:rPr sz="1000" b="1" spc="2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531C86"/>
                </a:solidFill>
                <a:latin typeface="Roboto"/>
                <a:cs typeface="Roboto"/>
              </a:rPr>
              <a:t>Fundamentals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14500" y="2647707"/>
            <a:ext cx="17214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531C86"/>
                </a:solidFill>
                <a:latin typeface="Roboto"/>
                <a:cs typeface="Roboto"/>
              </a:rPr>
              <a:t>Chatbots</a:t>
            </a:r>
            <a:r>
              <a:rPr sz="1000" b="1" spc="-20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&amp;</a:t>
            </a:r>
            <a:r>
              <a:rPr sz="1000" b="1" spc="-20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Mastering</a:t>
            </a:r>
            <a:r>
              <a:rPr sz="1000" b="1" spc="-20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531C86"/>
                </a:solidFill>
                <a:latin typeface="Roboto"/>
                <a:cs typeface="Roboto"/>
              </a:rPr>
              <a:t>Prompt Engineering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14500" y="3158287"/>
            <a:ext cx="14605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Agents</a:t>
            </a:r>
            <a:r>
              <a:rPr sz="1000" b="1" spc="-20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to</a:t>
            </a:r>
            <a:r>
              <a:rPr sz="1000" b="1" spc="-1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work</a:t>
            </a:r>
            <a:r>
              <a:rPr sz="1000" b="1" spc="-20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&amp;</a:t>
            </a:r>
            <a:r>
              <a:rPr sz="1000" b="1" spc="-1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meet</a:t>
            </a:r>
            <a:r>
              <a:rPr sz="1000" b="1" spc="-1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spc="-50" dirty="0">
                <a:solidFill>
                  <a:srgbClr val="531C86"/>
                </a:solidFill>
                <a:latin typeface="Roboto"/>
                <a:cs typeface="Roboto"/>
              </a:rPr>
              <a:t>-</a:t>
            </a:r>
            <a:endParaRPr sz="10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1000" b="1" i="1" spc="50" dirty="0">
                <a:solidFill>
                  <a:srgbClr val="531C86"/>
                </a:solidFill>
                <a:latin typeface="Roboto Cn"/>
                <a:cs typeface="Roboto Cn"/>
              </a:rPr>
              <a:t>CustomGPTs</a:t>
            </a:r>
            <a:r>
              <a:rPr sz="1000" b="1" i="1" spc="45" dirty="0">
                <a:solidFill>
                  <a:srgbClr val="531C86"/>
                </a:solidFill>
                <a:latin typeface="Roboto Cn"/>
                <a:cs typeface="Roboto Cn"/>
              </a:rPr>
              <a:t> </a:t>
            </a:r>
            <a:r>
              <a:rPr sz="1000" b="1" i="1" dirty="0">
                <a:solidFill>
                  <a:srgbClr val="531C86"/>
                </a:solidFill>
                <a:latin typeface="Roboto Cn"/>
                <a:cs typeface="Roboto Cn"/>
              </a:rPr>
              <a:t>&amp;</a:t>
            </a:r>
            <a:r>
              <a:rPr sz="1000" b="1" i="1" spc="50" dirty="0">
                <a:solidFill>
                  <a:srgbClr val="531C86"/>
                </a:solidFill>
                <a:latin typeface="Roboto Cn"/>
                <a:cs typeface="Roboto Cn"/>
              </a:rPr>
              <a:t> </a:t>
            </a:r>
            <a:r>
              <a:rPr sz="1000" b="1" i="1" spc="-10" dirty="0">
                <a:solidFill>
                  <a:srgbClr val="531C86"/>
                </a:solidFill>
                <a:latin typeface="Roboto Cn"/>
                <a:cs typeface="Roboto Cn"/>
              </a:rPr>
              <a:t>wiserwork</a:t>
            </a:r>
            <a:endParaRPr sz="1000">
              <a:latin typeface="Roboto Cn"/>
              <a:cs typeface="Roboto C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14500" y="3668870"/>
            <a:ext cx="15862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Agents</a:t>
            </a:r>
            <a:r>
              <a:rPr sz="1000" b="1" spc="-30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to</a:t>
            </a:r>
            <a:r>
              <a:rPr sz="1000" b="1" spc="-2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build</a:t>
            </a:r>
            <a:r>
              <a:rPr sz="1000" b="1" spc="-2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-</a:t>
            </a:r>
            <a:r>
              <a:rPr sz="1000" b="1" spc="-2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Build</a:t>
            </a:r>
            <a:r>
              <a:rPr sz="1000" b="1" spc="-30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spc="-20" dirty="0">
                <a:solidFill>
                  <a:srgbClr val="531C86"/>
                </a:solidFill>
                <a:latin typeface="Roboto"/>
                <a:cs typeface="Roboto"/>
              </a:rPr>
              <a:t>Your</a:t>
            </a:r>
            <a:endParaRPr sz="10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1000" b="1" i="1" spc="10" dirty="0">
                <a:solidFill>
                  <a:srgbClr val="531C86"/>
                </a:solidFill>
                <a:latin typeface="Roboto Cn"/>
                <a:cs typeface="Roboto Cn"/>
              </a:rPr>
              <a:t>Lovable/v0</a:t>
            </a:r>
            <a:r>
              <a:rPr sz="1000" b="1" i="1" spc="265" dirty="0">
                <a:solidFill>
                  <a:srgbClr val="531C86"/>
                </a:solidFill>
                <a:latin typeface="Roboto Cn"/>
                <a:cs typeface="Roboto Cn"/>
              </a:rPr>
              <a:t> </a:t>
            </a:r>
            <a:r>
              <a:rPr sz="1000" b="1" spc="-10" dirty="0">
                <a:solidFill>
                  <a:srgbClr val="531C86"/>
                </a:solidFill>
                <a:latin typeface="Roboto"/>
                <a:cs typeface="Roboto"/>
              </a:rPr>
              <a:t>microApps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14500" y="4179444"/>
            <a:ext cx="16052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Map</a:t>
            </a:r>
            <a:r>
              <a:rPr sz="1000" b="1" spc="-30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your</a:t>
            </a:r>
            <a:r>
              <a:rPr sz="1000" b="1" spc="-2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workﬂows</a:t>
            </a:r>
            <a:r>
              <a:rPr sz="1000" b="1" spc="-30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&amp;</a:t>
            </a:r>
            <a:r>
              <a:rPr sz="1000" b="1" spc="-2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531C86"/>
                </a:solidFill>
                <a:latin typeface="Roboto"/>
                <a:cs typeface="Roboto"/>
              </a:rPr>
              <a:t>build Automations</a:t>
            </a:r>
            <a:r>
              <a:rPr sz="1000" b="1" spc="-1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with</a:t>
            </a:r>
            <a:r>
              <a:rPr sz="1000" b="1" spc="-10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i="1" spc="-25" dirty="0">
                <a:solidFill>
                  <a:srgbClr val="531C86"/>
                </a:solidFill>
                <a:latin typeface="Roboto Cn"/>
                <a:cs typeface="Roboto Cn"/>
              </a:rPr>
              <a:t>n8n</a:t>
            </a:r>
            <a:endParaRPr sz="1000">
              <a:latin typeface="Roboto Cn"/>
              <a:cs typeface="Roboto C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865474" y="2055499"/>
            <a:ext cx="94615" cy="2716530"/>
            <a:chOff x="5865474" y="2055499"/>
            <a:chExt cx="94615" cy="2716530"/>
          </a:xfrm>
        </p:grpSpPr>
        <p:sp>
          <p:nvSpPr>
            <p:cNvPr id="15" name="object 15"/>
            <p:cNvSpPr/>
            <p:nvPr/>
          </p:nvSpPr>
          <p:spPr>
            <a:xfrm>
              <a:off x="5912724" y="2055499"/>
              <a:ext cx="0" cy="2716530"/>
            </a:xfrm>
            <a:custGeom>
              <a:avLst/>
              <a:gdLst/>
              <a:ahLst/>
              <a:cxnLst/>
              <a:rect l="l" t="t" r="r" b="b"/>
              <a:pathLst>
                <a:path h="2716529">
                  <a:moveTo>
                    <a:pt x="0" y="0"/>
                  </a:moveTo>
                  <a:lnTo>
                    <a:pt x="0" y="2716199"/>
                  </a:lnTo>
                </a:path>
              </a:pathLst>
            </a:custGeom>
            <a:ln w="9524">
              <a:solidFill>
                <a:srgbClr val="E0C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5474" y="2345199"/>
              <a:ext cx="94499" cy="944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5474" y="2748799"/>
              <a:ext cx="94499" cy="944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5474" y="3289399"/>
              <a:ext cx="94499" cy="944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5474" y="3799974"/>
              <a:ext cx="94499" cy="9449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5474" y="4310549"/>
              <a:ext cx="94499" cy="94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2461" y="2203428"/>
            <a:ext cx="381762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>
                <a:solidFill>
                  <a:srgbClr val="FFFFFF"/>
                </a:solidFill>
              </a:rPr>
              <a:t>Masterclass</a:t>
            </a:r>
            <a:r>
              <a:rPr sz="3400" spc="-175" dirty="0">
                <a:solidFill>
                  <a:srgbClr val="FFFFFF"/>
                </a:solidFill>
              </a:rPr>
              <a:t> </a:t>
            </a:r>
            <a:r>
              <a:rPr sz="3400" spc="-10" dirty="0">
                <a:solidFill>
                  <a:srgbClr val="FFFFFF"/>
                </a:solidFill>
              </a:rPr>
              <a:t>outline</a:t>
            </a:r>
            <a:endParaRPr sz="3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6562" y="372237"/>
            <a:ext cx="1040135" cy="1879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4425" y="1620569"/>
            <a:ext cx="16052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Σύντομη</a:t>
            </a:r>
            <a:r>
              <a:rPr sz="1300" b="1" spc="-4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spc="-10" dirty="0">
                <a:solidFill>
                  <a:srgbClr val="3E3E3E"/>
                </a:solidFill>
                <a:latin typeface="Roboto"/>
                <a:cs typeface="Roboto"/>
              </a:rPr>
              <a:t>περιγραφή: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425" y="1999537"/>
            <a:ext cx="4130040" cy="2339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95"/>
              </a:spcBef>
            </a:pP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Το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πρώτο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μέρος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του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διαδραστικού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εργαστηρίου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20" dirty="0">
                <a:solidFill>
                  <a:srgbClr val="3E3E3E"/>
                </a:solidFill>
                <a:latin typeface="Roboto"/>
                <a:cs typeface="Roboto"/>
              </a:rPr>
              <a:t>έχει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στόχο</a:t>
            </a:r>
            <a:r>
              <a:rPr sz="1300" spc="-3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να</a:t>
            </a:r>
            <a:r>
              <a:rPr sz="1300" spc="-2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ενδυναμώσει</a:t>
            </a:r>
            <a:r>
              <a:rPr sz="1300" spc="-3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τους</a:t>
            </a:r>
            <a:r>
              <a:rPr sz="1300" spc="-2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συμμετέχοντες/ουσες</a:t>
            </a:r>
            <a:r>
              <a:rPr sz="1300" spc="-25" dirty="0">
                <a:solidFill>
                  <a:srgbClr val="3E3E3E"/>
                </a:solidFill>
                <a:latin typeface="Roboto"/>
                <a:cs typeface="Roboto"/>
              </a:rPr>
              <a:t> να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επικοινωνούν αποτελεσματικά</a:t>
            </a:r>
            <a:r>
              <a:rPr sz="1300" spc="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με</a:t>
            </a:r>
            <a:r>
              <a:rPr sz="1300" spc="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τα</a:t>
            </a:r>
            <a:r>
              <a:rPr sz="1300" spc="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GenAI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εργαλεία,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θέτοντας σαφείς</a:t>
            </a:r>
            <a:r>
              <a:rPr sz="1300" spc="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στόχους, το</a:t>
            </a:r>
            <a:r>
              <a:rPr sz="1300" spc="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πλαίσιο</a:t>
            </a:r>
            <a:r>
              <a:rPr sz="1300" spc="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της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εργασίας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και</a:t>
            </a:r>
            <a:r>
              <a:rPr sz="1300" spc="-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αξιολογώντας</a:t>
            </a:r>
            <a:r>
              <a:rPr sz="1300" spc="-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κριτικά</a:t>
            </a:r>
            <a:r>
              <a:rPr sz="1300" spc="-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τα</a:t>
            </a:r>
            <a:r>
              <a:rPr sz="1300" spc="-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αποτελέσματα.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25" dirty="0">
                <a:solidFill>
                  <a:srgbClr val="3E3E3E"/>
                </a:solidFill>
                <a:latin typeface="Roboto"/>
                <a:cs typeface="Roboto"/>
              </a:rPr>
              <a:t>Οι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συμμετέχοντες</a:t>
            </a:r>
            <a:r>
              <a:rPr sz="1300" spc="-3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θα</a:t>
            </a:r>
            <a:r>
              <a:rPr sz="1300" spc="-3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έχουν</a:t>
            </a:r>
            <a:r>
              <a:rPr sz="1300" spc="-2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την</a:t>
            </a:r>
            <a:r>
              <a:rPr sz="1300" spc="-3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ευκαιρία</a:t>
            </a:r>
            <a:r>
              <a:rPr sz="1300" spc="-2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πρακτικής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εξάσκησης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σε</a:t>
            </a:r>
            <a:r>
              <a:rPr sz="1300" spc="3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ευρέως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διαθέσιμα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εργαλεία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(ChatGPT,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Claude,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Gemini)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για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τη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δημιουργία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των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δικών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20" dirty="0">
                <a:solidFill>
                  <a:srgbClr val="3E3E3E"/>
                </a:solidFill>
                <a:latin typeface="Roboto"/>
                <a:cs typeface="Roboto"/>
              </a:rPr>
              <a:t>τους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prompts,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με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βάση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best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practices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&amp;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prompt</a:t>
            </a:r>
            <a:r>
              <a:rPr sz="1300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templates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που</a:t>
            </a:r>
            <a:r>
              <a:rPr sz="1300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3E3E3E"/>
                </a:solidFill>
                <a:latin typeface="Roboto"/>
                <a:cs typeface="Roboto"/>
              </a:rPr>
              <a:t>θα</a:t>
            </a:r>
            <a:r>
              <a:rPr sz="1300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3E3E3E"/>
                </a:solidFill>
                <a:latin typeface="Roboto"/>
                <a:cs typeface="Roboto"/>
              </a:rPr>
              <a:t>διαμοιραστούν.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94124" y="1372699"/>
            <a:ext cx="3449954" cy="683260"/>
          </a:xfrm>
          <a:custGeom>
            <a:avLst/>
            <a:gdLst/>
            <a:ahLst/>
            <a:cxnLst/>
            <a:rect l="l" t="t" r="r" b="b"/>
            <a:pathLst>
              <a:path w="3449954" h="683260">
                <a:moveTo>
                  <a:pt x="3449875" y="682799"/>
                </a:moveTo>
                <a:lnTo>
                  <a:pt x="113802" y="682799"/>
                </a:lnTo>
                <a:lnTo>
                  <a:pt x="69505" y="673856"/>
                </a:lnTo>
                <a:lnTo>
                  <a:pt x="33332" y="649468"/>
                </a:lnTo>
                <a:lnTo>
                  <a:pt x="8943" y="613294"/>
                </a:lnTo>
                <a:lnTo>
                  <a:pt x="0" y="568997"/>
                </a:lnTo>
                <a:lnTo>
                  <a:pt x="0" y="113802"/>
                </a:lnTo>
                <a:lnTo>
                  <a:pt x="8943" y="69505"/>
                </a:lnTo>
                <a:lnTo>
                  <a:pt x="33332" y="33331"/>
                </a:lnTo>
                <a:lnTo>
                  <a:pt x="69505" y="8943"/>
                </a:lnTo>
                <a:lnTo>
                  <a:pt x="113802" y="0"/>
                </a:lnTo>
                <a:lnTo>
                  <a:pt x="3449875" y="0"/>
                </a:lnTo>
                <a:lnTo>
                  <a:pt x="3449875" y="682799"/>
                </a:lnTo>
                <a:close/>
              </a:path>
            </a:pathLst>
          </a:custGeom>
          <a:solidFill>
            <a:srgbClr val="E0C0FF">
              <a:alpha val="5632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4425" y="674569"/>
            <a:ext cx="359219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pc="-55" dirty="0"/>
              <a:t>Hands-</a:t>
            </a:r>
            <a:r>
              <a:rPr dirty="0"/>
              <a:t>on</a:t>
            </a:r>
            <a:r>
              <a:rPr spc="-65" dirty="0"/>
              <a:t> </a:t>
            </a:r>
            <a:r>
              <a:rPr dirty="0"/>
              <a:t>Prompt</a:t>
            </a:r>
            <a:r>
              <a:rPr spc="-65" dirty="0"/>
              <a:t> </a:t>
            </a:r>
            <a:r>
              <a:rPr spc="-10" dirty="0"/>
              <a:t>Engineering </a:t>
            </a:r>
            <a:r>
              <a:rPr spc="-55" dirty="0"/>
              <a:t>Today’s</a:t>
            </a:r>
            <a:r>
              <a:rPr spc="-40" dirty="0"/>
              <a:t> non-</a:t>
            </a:r>
            <a:r>
              <a:rPr spc="-25" dirty="0"/>
              <a:t>negotiable</a:t>
            </a:r>
            <a:r>
              <a:rPr spc="-35" dirty="0"/>
              <a:t> </a:t>
            </a:r>
            <a:r>
              <a:rPr spc="-10" dirty="0"/>
              <a:t>commodity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50725" y="1449778"/>
            <a:ext cx="1890395" cy="48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300" b="1" spc="-45" dirty="0">
                <a:solidFill>
                  <a:srgbClr val="3E3E3E"/>
                </a:solidFill>
                <a:latin typeface="Roboto"/>
                <a:cs typeface="Roboto"/>
              </a:rPr>
              <a:t>1-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month</a:t>
            </a:r>
            <a:r>
              <a:rPr sz="1300" b="1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GenAI </a:t>
            </a:r>
            <a:r>
              <a:rPr sz="1300" b="1" spc="-10" dirty="0">
                <a:solidFill>
                  <a:srgbClr val="3E3E3E"/>
                </a:solidFill>
                <a:latin typeface="Roboto"/>
                <a:cs typeface="Roboto"/>
              </a:rPr>
              <a:t>Academy </a:t>
            </a:r>
            <a:r>
              <a:rPr sz="1300" b="1" spc="-20" dirty="0">
                <a:solidFill>
                  <a:srgbClr val="3E3E3E"/>
                </a:solidFill>
                <a:latin typeface="Roboto"/>
                <a:cs typeface="Roboto"/>
              </a:rPr>
              <a:t>mini-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degree</a:t>
            </a:r>
            <a:r>
              <a:rPr sz="1300" b="1" spc="3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spc="-10" dirty="0">
                <a:solidFill>
                  <a:srgbClr val="3E3E3E"/>
                </a:solidFill>
                <a:latin typeface="Roboto"/>
                <a:cs typeface="Roboto"/>
              </a:rPr>
              <a:t>roadmap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14500" y="2291051"/>
            <a:ext cx="12147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GenAI</a:t>
            </a:r>
            <a:r>
              <a:rPr sz="1000" b="1" spc="2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531C86"/>
                </a:solidFill>
                <a:latin typeface="Roboto"/>
                <a:cs typeface="Roboto"/>
              </a:rPr>
              <a:t>Fundamentals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14500" y="2647707"/>
            <a:ext cx="17214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531C86"/>
                </a:solidFill>
                <a:latin typeface="Roboto"/>
                <a:cs typeface="Roboto"/>
              </a:rPr>
              <a:t>Chatbots</a:t>
            </a:r>
            <a:r>
              <a:rPr sz="1000" b="1" spc="-20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&amp;</a:t>
            </a:r>
            <a:r>
              <a:rPr sz="1000" b="1" spc="-20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Mastering</a:t>
            </a:r>
            <a:r>
              <a:rPr sz="1000" b="1" spc="-20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531C86"/>
                </a:solidFill>
                <a:latin typeface="Roboto"/>
                <a:cs typeface="Roboto"/>
              </a:rPr>
              <a:t>Prompt Engineering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14500" y="3158287"/>
            <a:ext cx="15081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CCCCCC"/>
                </a:solidFill>
                <a:latin typeface="Roboto"/>
                <a:cs typeface="Roboto"/>
              </a:rPr>
              <a:t>Agents</a:t>
            </a:r>
            <a:r>
              <a:rPr sz="1000" b="1" spc="-20" dirty="0">
                <a:solidFill>
                  <a:srgbClr val="CCCCCC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CCCCCC"/>
                </a:solidFill>
                <a:latin typeface="Roboto"/>
                <a:cs typeface="Roboto"/>
              </a:rPr>
              <a:t>to</a:t>
            </a:r>
            <a:r>
              <a:rPr sz="1000" b="1" spc="-15" dirty="0">
                <a:solidFill>
                  <a:srgbClr val="CCCCCC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CCCCCC"/>
                </a:solidFill>
                <a:latin typeface="Roboto"/>
                <a:cs typeface="Roboto"/>
              </a:rPr>
              <a:t>work</a:t>
            </a:r>
            <a:r>
              <a:rPr sz="1000" b="1" spc="-20" dirty="0">
                <a:solidFill>
                  <a:srgbClr val="CCCCCC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CCCCCC"/>
                </a:solidFill>
                <a:latin typeface="Roboto"/>
                <a:cs typeface="Roboto"/>
              </a:rPr>
              <a:t>&amp;</a:t>
            </a:r>
            <a:r>
              <a:rPr sz="1000" b="1" spc="-15" dirty="0">
                <a:solidFill>
                  <a:srgbClr val="CCCCCC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CCCCCC"/>
                </a:solidFill>
                <a:latin typeface="Roboto"/>
                <a:cs typeface="Roboto"/>
              </a:rPr>
              <a:t>meet</a:t>
            </a:r>
            <a:r>
              <a:rPr sz="1000" b="1" spc="-15" dirty="0">
                <a:solidFill>
                  <a:srgbClr val="CCCCCC"/>
                </a:solidFill>
                <a:latin typeface="Roboto"/>
                <a:cs typeface="Roboto"/>
              </a:rPr>
              <a:t> </a:t>
            </a:r>
            <a:r>
              <a:rPr sz="1000" b="1" spc="-50" dirty="0">
                <a:solidFill>
                  <a:srgbClr val="CCCCCC"/>
                </a:solidFill>
                <a:latin typeface="Roboto"/>
                <a:cs typeface="Roboto"/>
              </a:rPr>
              <a:t>-</a:t>
            </a:r>
            <a:r>
              <a:rPr sz="1000" b="1" dirty="0">
                <a:solidFill>
                  <a:srgbClr val="CCCCCC"/>
                </a:solidFill>
                <a:latin typeface="Roboto"/>
                <a:cs typeface="Roboto"/>
              </a:rPr>
              <a:t> CustomGPTs</a:t>
            </a:r>
            <a:r>
              <a:rPr sz="1000" b="1" spc="-25" dirty="0">
                <a:solidFill>
                  <a:srgbClr val="CCCCCC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CCCCCC"/>
                </a:solidFill>
                <a:latin typeface="Roboto"/>
                <a:cs typeface="Roboto"/>
              </a:rPr>
              <a:t>&amp;</a:t>
            </a:r>
            <a:r>
              <a:rPr sz="1000" b="1" spc="-25" dirty="0">
                <a:solidFill>
                  <a:srgbClr val="CCCCCC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CCCCCC"/>
                </a:solidFill>
                <a:latin typeface="Roboto"/>
                <a:cs typeface="Roboto"/>
              </a:rPr>
              <a:t>wiserwork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14500" y="3668870"/>
            <a:ext cx="15862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CCCCCC"/>
                </a:solidFill>
                <a:latin typeface="Roboto"/>
                <a:cs typeface="Roboto"/>
              </a:rPr>
              <a:t>Agents</a:t>
            </a:r>
            <a:r>
              <a:rPr sz="1000" b="1" spc="-30" dirty="0">
                <a:solidFill>
                  <a:srgbClr val="CCCCCC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CCCCCC"/>
                </a:solidFill>
                <a:latin typeface="Roboto"/>
                <a:cs typeface="Roboto"/>
              </a:rPr>
              <a:t>to</a:t>
            </a:r>
            <a:r>
              <a:rPr sz="1000" b="1" spc="-25" dirty="0">
                <a:solidFill>
                  <a:srgbClr val="CCCCCC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CCCCCC"/>
                </a:solidFill>
                <a:latin typeface="Roboto"/>
                <a:cs typeface="Roboto"/>
              </a:rPr>
              <a:t>build</a:t>
            </a:r>
            <a:r>
              <a:rPr sz="1000" b="1" spc="-25" dirty="0">
                <a:solidFill>
                  <a:srgbClr val="CCCCCC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CCCCCC"/>
                </a:solidFill>
                <a:latin typeface="Roboto"/>
                <a:cs typeface="Roboto"/>
              </a:rPr>
              <a:t>-</a:t>
            </a:r>
            <a:r>
              <a:rPr sz="1000" b="1" spc="-25" dirty="0">
                <a:solidFill>
                  <a:srgbClr val="CCCCCC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CCCCCC"/>
                </a:solidFill>
                <a:latin typeface="Roboto"/>
                <a:cs typeface="Roboto"/>
              </a:rPr>
              <a:t>Build</a:t>
            </a:r>
            <a:r>
              <a:rPr sz="1000" b="1" spc="-30" dirty="0">
                <a:solidFill>
                  <a:srgbClr val="CCCCCC"/>
                </a:solidFill>
                <a:latin typeface="Roboto"/>
                <a:cs typeface="Roboto"/>
              </a:rPr>
              <a:t> </a:t>
            </a:r>
            <a:r>
              <a:rPr sz="1000" b="1" spc="-20" dirty="0">
                <a:solidFill>
                  <a:srgbClr val="CCCCCC"/>
                </a:solidFill>
                <a:latin typeface="Roboto"/>
                <a:cs typeface="Roboto"/>
              </a:rPr>
              <a:t>Your </a:t>
            </a:r>
            <a:r>
              <a:rPr sz="1000" b="1" spc="-10" dirty="0">
                <a:solidFill>
                  <a:srgbClr val="CCCCCC"/>
                </a:solidFill>
                <a:latin typeface="Roboto"/>
                <a:cs typeface="Roboto"/>
              </a:rPr>
              <a:t>Lovable/v0</a:t>
            </a:r>
            <a:r>
              <a:rPr sz="1000" b="1" spc="-20" dirty="0">
                <a:solidFill>
                  <a:srgbClr val="CCCCCC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CCCCCC"/>
                </a:solidFill>
                <a:latin typeface="Roboto"/>
                <a:cs typeface="Roboto"/>
              </a:rPr>
              <a:t>microApps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14500" y="4179444"/>
            <a:ext cx="16052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CCCCCC"/>
                </a:solidFill>
                <a:latin typeface="Roboto"/>
                <a:cs typeface="Roboto"/>
              </a:rPr>
              <a:t>Map</a:t>
            </a:r>
            <a:r>
              <a:rPr sz="1000" b="1" spc="-30" dirty="0">
                <a:solidFill>
                  <a:srgbClr val="CCCCCC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CCCCCC"/>
                </a:solidFill>
                <a:latin typeface="Roboto"/>
                <a:cs typeface="Roboto"/>
              </a:rPr>
              <a:t>your</a:t>
            </a:r>
            <a:r>
              <a:rPr sz="1000" b="1" spc="-25" dirty="0">
                <a:solidFill>
                  <a:srgbClr val="CCCCCC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CCCCCC"/>
                </a:solidFill>
                <a:latin typeface="Roboto"/>
                <a:cs typeface="Roboto"/>
              </a:rPr>
              <a:t>workﬂows</a:t>
            </a:r>
            <a:r>
              <a:rPr sz="1000" b="1" spc="-30" dirty="0">
                <a:solidFill>
                  <a:srgbClr val="CCCCCC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CCCCCC"/>
                </a:solidFill>
                <a:latin typeface="Roboto"/>
                <a:cs typeface="Roboto"/>
              </a:rPr>
              <a:t>&amp;</a:t>
            </a:r>
            <a:r>
              <a:rPr sz="1000" b="1" spc="-25" dirty="0">
                <a:solidFill>
                  <a:srgbClr val="CCCCCC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CCCCCC"/>
                </a:solidFill>
                <a:latin typeface="Roboto"/>
                <a:cs typeface="Roboto"/>
              </a:rPr>
              <a:t>build Automations</a:t>
            </a:r>
            <a:r>
              <a:rPr sz="1000" b="1" spc="-15" dirty="0">
                <a:solidFill>
                  <a:srgbClr val="CCCCCC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CCCCCC"/>
                </a:solidFill>
                <a:latin typeface="Roboto"/>
                <a:cs typeface="Roboto"/>
              </a:rPr>
              <a:t>with</a:t>
            </a:r>
            <a:r>
              <a:rPr sz="1000" b="1" spc="-15" dirty="0">
                <a:solidFill>
                  <a:srgbClr val="CCCCCC"/>
                </a:solidFill>
                <a:latin typeface="Roboto"/>
                <a:cs typeface="Roboto"/>
              </a:rPr>
              <a:t> </a:t>
            </a:r>
            <a:r>
              <a:rPr sz="1000" b="1" spc="-25" dirty="0">
                <a:solidFill>
                  <a:srgbClr val="CCCCCC"/>
                </a:solidFill>
                <a:latin typeface="Roboto"/>
                <a:cs typeface="Roboto"/>
              </a:rPr>
              <a:t>n8n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865474" y="2055499"/>
            <a:ext cx="94615" cy="2716530"/>
            <a:chOff x="5865474" y="2055499"/>
            <a:chExt cx="94615" cy="2716530"/>
          </a:xfrm>
        </p:grpSpPr>
        <p:sp>
          <p:nvSpPr>
            <p:cNvPr id="14" name="object 14"/>
            <p:cNvSpPr/>
            <p:nvPr/>
          </p:nvSpPr>
          <p:spPr>
            <a:xfrm>
              <a:off x="5912724" y="2055499"/>
              <a:ext cx="0" cy="2716530"/>
            </a:xfrm>
            <a:custGeom>
              <a:avLst/>
              <a:gdLst/>
              <a:ahLst/>
              <a:cxnLst/>
              <a:rect l="l" t="t" r="r" b="b"/>
              <a:pathLst>
                <a:path h="2716529">
                  <a:moveTo>
                    <a:pt x="0" y="0"/>
                  </a:moveTo>
                  <a:lnTo>
                    <a:pt x="0" y="2716199"/>
                  </a:lnTo>
                </a:path>
              </a:pathLst>
            </a:custGeom>
            <a:ln w="9524">
              <a:solidFill>
                <a:srgbClr val="E0C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5474" y="2345199"/>
              <a:ext cx="94499" cy="944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5474" y="2748799"/>
              <a:ext cx="94499" cy="944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5474" y="3289399"/>
              <a:ext cx="94499" cy="944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5474" y="3799974"/>
              <a:ext cx="94499" cy="944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5474" y="4310549"/>
              <a:ext cx="94499" cy="9449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94425" y="398610"/>
            <a:ext cx="3270250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GENAI</a:t>
            </a:r>
            <a:r>
              <a:rPr sz="1100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SKILLS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TO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THRIVE</a:t>
            </a:r>
            <a:r>
              <a:rPr sz="1100" spc="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MASTERCLASS</a:t>
            </a:r>
            <a:r>
              <a:rPr sz="1100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95" dirty="0">
                <a:solidFill>
                  <a:srgbClr val="3E3E3E"/>
                </a:solidFill>
                <a:latin typeface="Roboto"/>
                <a:cs typeface="Roboto"/>
              </a:rPr>
              <a:t>-</a:t>
            </a:r>
            <a:r>
              <a:rPr sz="1100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25" dirty="0">
                <a:solidFill>
                  <a:srgbClr val="3E3E3E"/>
                </a:solidFill>
                <a:latin typeface="Roboto"/>
                <a:cs typeface="Roboto"/>
              </a:rPr>
              <a:t>PART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25" dirty="0">
                <a:solidFill>
                  <a:srgbClr val="3E3E3E"/>
                </a:solidFill>
                <a:latin typeface="Roboto"/>
                <a:cs typeface="Roboto"/>
              </a:rPr>
              <a:t>1:</a:t>
            </a:r>
            <a:endParaRPr sz="11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6562" y="372237"/>
            <a:ext cx="1040135" cy="1879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4425" y="674569"/>
            <a:ext cx="359219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pc="-55" dirty="0"/>
              <a:t>Hands-</a:t>
            </a:r>
            <a:r>
              <a:rPr dirty="0"/>
              <a:t>on</a:t>
            </a:r>
            <a:r>
              <a:rPr spc="-65" dirty="0"/>
              <a:t> </a:t>
            </a:r>
            <a:r>
              <a:rPr dirty="0"/>
              <a:t>Prompt</a:t>
            </a:r>
            <a:r>
              <a:rPr spc="-65" dirty="0"/>
              <a:t> </a:t>
            </a:r>
            <a:r>
              <a:rPr spc="-10" dirty="0"/>
              <a:t>Engineering </a:t>
            </a:r>
            <a:r>
              <a:rPr spc="-55" dirty="0"/>
              <a:t>Today’s</a:t>
            </a:r>
            <a:r>
              <a:rPr spc="-40" dirty="0"/>
              <a:t> non-</a:t>
            </a:r>
            <a:r>
              <a:rPr spc="-25" dirty="0"/>
              <a:t>negotiable</a:t>
            </a:r>
            <a:r>
              <a:rPr spc="-35" dirty="0"/>
              <a:t> </a:t>
            </a:r>
            <a:r>
              <a:rPr spc="-10" dirty="0"/>
              <a:t>commodity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4425" y="398610"/>
            <a:ext cx="3270250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GENAI</a:t>
            </a:r>
            <a:r>
              <a:rPr sz="1100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SKILLS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TO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THRIVE</a:t>
            </a:r>
            <a:r>
              <a:rPr sz="1100" spc="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MASTERCLASS</a:t>
            </a:r>
            <a:r>
              <a:rPr sz="1100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95" dirty="0">
                <a:solidFill>
                  <a:srgbClr val="3E3E3E"/>
                </a:solidFill>
                <a:latin typeface="Roboto"/>
                <a:cs typeface="Roboto"/>
              </a:rPr>
              <a:t>-</a:t>
            </a:r>
            <a:r>
              <a:rPr sz="1100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25" dirty="0">
                <a:solidFill>
                  <a:srgbClr val="3E3E3E"/>
                </a:solidFill>
                <a:latin typeface="Roboto"/>
                <a:cs typeface="Roboto"/>
              </a:rPr>
              <a:t>PART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25" dirty="0">
                <a:solidFill>
                  <a:srgbClr val="3E3E3E"/>
                </a:solidFill>
                <a:latin typeface="Roboto"/>
                <a:cs typeface="Roboto"/>
              </a:rPr>
              <a:t>1: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1025" y="1641450"/>
            <a:ext cx="7966075" cy="621665"/>
          </a:xfrm>
          <a:custGeom>
            <a:avLst/>
            <a:gdLst/>
            <a:ahLst/>
            <a:cxnLst/>
            <a:rect l="l" t="t" r="r" b="b"/>
            <a:pathLst>
              <a:path w="7966075" h="621664">
                <a:moveTo>
                  <a:pt x="7867007" y="621599"/>
                </a:moveTo>
                <a:lnTo>
                  <a:pt x="98591" y="621599"/>
                </a:lnTo>
                <a:lnTo>
                  <a:pt x="60215" y="613852"/>
                </a:lnTo>
                <a:lnTo>
                  <a:pt x="28876" y="592723"/>
                </a:lnTo>
                <a:lnTo>
                  <a:pt x="7747" y="561384"/>
                </a:lnTo>
                <a:lnTo>
                  <a:pt x="0" y="523007"/>
                </a:lnTo>
                <a:lnTo>
                  <a:pt x="0" y="98591"/>
                </a:lnTo>
                <a:lnTo>
                  <a:pt x="7747" y="60215"/>
                </a:lnTo>
                <a:lnTo>
                  <a:pt x="28876" y="28876"/>
                </a:lnTo>
                <a:lnTo>
                  <a:pt x="60215" y="7747"/>
                </a:lnTo>
                <a:lnTo>
                  <a:pt x="98591" y="0"/>
                </a:lnTo>
                <a:lnTo>
                  <a:pt x="7867007" y="0"/>
                </a:lnTo>
                <a:lnTo>
                  <a:pt x="7904737" y="7504"/>
                </a:lnTo>
                <a:lnTo>
                  <a:pt x="7936723" y="28876"/>
                </a:lnTo>
                <a:lnTo>
                  <a:pt x="7958095" y="60862"/>
                </a:lnTo>
                <a:lnTo>
                  <a:pt x="7965599" y="98591"/>
                </a:lnTo>
                <a:lnTo>
                  <a:pt x="7965599" y="523007"/>
                </a:lnTo>
                <a:lnTo>
                  <a:pt x="7957852" y="561384"/>
                </a:lnTo>
                <a:lnTo>
                  <a:pt x="7936722" y="592723"/>
                </a:lnTo>
                <a:lnTo>
                  <a:pt x="7905384" y="613852"/>
                </a:lnTo>
                <a:lnTo>
                  <a:pt x="7867007" y="621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3950" y="2391588"/>
            <a:ext cx="1537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3E3E3E"/>
                </a:solidFill>
                <a:latin typeface="Roboto"/>
                <a:cs typeface="Roboto"/>
              </a:rPr>
              <a:t>Social</a:t>
            </a:r>
            <a:r>
              <a:rPr sz="1200" spc="-5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3E3E3E"/>
                </a:solidFill>
                <a:latin typeface="Roboto"/>
                <a:cs typeface="Roboto"/>
              </a:rPr>
              <a:t>Media</a:t>
            </a:r>
            <a:r>
              <a:rPr sz="1200" spc="-4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3E3E3E"/>
                </a:solidFill>
                <a:latin typeface="Roboto"/>
                <a:cs typeface="Roboto"/>
              </a:rPr>
              <a:t>Calendar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3950" y="2743124"/>
            <a:ext cx="1111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E3E3E"/>
                </a:solidFill>
                <a:latin typeface="Roboto"/>
                <a:cs typeface="Roboto"/>
              </a:rPr>
              <a:t>Email</a:t>
            </a:r>
            <a:r>
              <a:rPr sz="1200" spc="-5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3E3E3E"/>
                </a:solidFill>
                <a:latin typeface="Roboto"/>
                <a:cs typeface="Roboto"/>
              </a:rPr>
              <a:t>campaign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3950" y="3094660"/>
            <a:ext cx="1226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3E3E3E"/>
                </a:solidFill>
                <a:latin typeface="Roboto"/>
                <a:cs typeface="Roboto"/>
              </a:rPr>
              <a:t>Branding</a:t>
            </a:r>
            <a:r>
              <a:rPr sz="1200" spc="-10" dirty="0">
                <a:solidFill>
                  <a:srgbClr val="3E3E3E"/>
                </a:solidFill>
                <a:latin typeface="Roboto"/>
                <a:cs typeface="Roboto"/>
              </a:rPr>
              <a:t> Strategy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3950" y="3446197"/>
            <a:ext cx="768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3E3E3E"/>
                </a:solidFill>
                <a:latin typeface="Roboto"/>
                <a:cs typeface="Roboto"/>
              </a:rPr>
              <a:t>Sales</a:t>
            </a:r>
            <a:r>
              <a:rPr sz="1200" spc="-3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3E3E3E"/>
                </a:solidFill>
                <a:latin typeface="Roboto"/>
                <a:cs typeface="Roboto"/>
              </a:rPr>
              <a:t>pitch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3950" y="3797732"/>
            <a:ext cx="13023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3E3E3E"/>
                </a:solidFill>
                <a:latin typeface="Roboto"/>
                <a:cs typeface="Roboto"/>
              </a:rPr>
              <a:t>Activation</a:t>
            </a:r>
            <a:r>
              <a:rPr sz="1200" spc="-4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3E3E3E"/>
                </a:solidFill>
                <a:latin typeface="Roboto"/>
                <a:cs typeface="Roboto"/>
              </a:rPr>
              <a:t>Strategy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9980" y="2391588"/>
            <a:ext cx="1167130" cy="3822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04"/>
              </a:spcBef>
            </a:pPr>
            <a:r>
              <a:rPr sz="1200" dirty="0">
                <a:solidFill>
                  <a:srgbClr val="3E3E3E"/>
                </a:solidFill>
                <a:latin typeface="Roboto"/>
                <a:cs typeface="Roboto"/>
              </a:rPr>
              <a:t>Work</a:t>
            </a:r>
            <a:r>
              <a:rPr sz="1200" spc="-5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3E3E3E"/>
                </a:solidFill>
                <a:latin typeface="Roboto"/>
                <a:cs typeface="Roboto"/>
              </a:rPr>
              <a:t>Breakdown structure</a:t>
            </a:r>
            <a:r>
              <a:rPr sz="120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3E3E3E"/>
                </a:solidFill>
                <a:latin typeface="Roboto"/>
                <a:cs typeface="Roboto"/>
              </a:rPr>
              <a:t>(WBS)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19980" y="2916860"/>
            <a:ext cx="713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3E3E3E"/>
                </a:solidFill>
                <a:latin typeface="Roboto"/>
                <a:cs typeface="Roboto"/>
              </a:rPr>
              <a:t>Budgeting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19980" y="3268396"/>
            <a:ext cx="1362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3E3E3E"/>
                </a:solidFill>
                <a:latin typeface="Roboto"/>
                <a:cs typeface="Roboto"/>
              </a:rPr>
              <a:t>Resource</a:t>
            </a:r>
            <a:r>
              <a:rPr sz="1200" spc="-3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3E3E3E"/>
                </a:solidFill>
                <a:latin typeface="Roboto"/>
                <a:cs typeface="Roboto"/>
              </a:rPr>
              <a:t>allocation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19980" y="3619932"/>
            <a:ext cx="907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E3E3E"/>
                </a:solidFill>
                <a:latin typeface="Roboto"/>
                <a:cs typeface="Roboto"/>
              </a:rPr>
              <a:t>Risk</a:t>
            </a:r>
            <a:r>
              <a:rPr sz="1200" spc="-7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3E3E3E"/>
                </a:solidFill>
                <a:latin typeface="Roboto"/>
                <a:cs typeface="Roboto"/>
              </a:rPr>
              <a:t>Register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950" y="3971468"/>
            <a:ext cx="3448050" cy="38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98345">
              <a:lnSpc>
                <a:spcPts val="1420"/>
              </a:lnSpc>
              <a:spcBef>
                <a:spcPts val="100"/>
              </a:spcBef>
            </a:pPr>
            <a:r>
              <a:rPr sz="1200" spc="-20" dirty="0">
                <a:solidFill>
                  <a:srgbClr val="3E3E3E"/>
                </a:solidFill>
                <a:latin typeface="Roboto"/>
                <a:cs typeface="Roboto"/>
              </a:rPr>
              <a:t>Stakeholder</a:t>
            </a:r>
            <a:r>
              <a:rPr sz="1200" spc="2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3E3E3E"/>
                </a:solidFill>
                <a:latin typeface="Roboto"/>
                <a:cs typeface="Roboto"/>
              </a:rPr>
              <a:t>mapping</a:t>
            </a:r>
            <a:endParaRPr sz="1200">
              <a:latin typeface="Roboto"/>
              <a:cs typeface="Roboto"/>
            </a:endParaRPr>
          </a:p>
          <a:p>
            <a:pPr marL="12700">
              <a:lnSpc>
                <a:spcPts val="1420"/>
              </a:lnSpc>
            </a:pPr>
            <a:r>
              <a:rPr sz="1200" spc="-20" dirty="0">
                <a:solidFill>
                  <a:srgbClr val="3E3E3E"/>
                </a:solidFill>
                <a:latin typeface="Roboto"/>
                <a:cs typeface="Roboto"/>
              </a:rPr>
              <a:t>Campaign</a:t>
            </a:r>
            <a:r>
              <a:rPr sz="1200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3E3E3E"/>
                </a:solidFill>
                <a:latin typeface="Roboto"/>
                <a:cs typeface="Roboto"/>
              </a:rPr>
              <a:t>reporting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3675" y="2391588"/>
            <a:ext cx="1079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3E3E3E"/>
                </a:solidFill>
                <a:latin typeface="Roboto"/>
                <a:cs typeface="Roboto"/>
              </a:rPr>
              <a:t>Customer</a:t>
            </a:r>
            <a:r>
              <a:rPr sz="1200" spc="-2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3E3E3E"/>
                </a:solidFill>
                <a:latin typeface="Roboto"/>
                <a:cs typeface="Roboto"/>
              </a:rPr>
              <a:t>FAQs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43675" y="2743124"/>
            <a:ext cx="1252220" cy="3822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04"/>
              </a:spcBef>
            </a:pPr>
            <a:r>
              <a:rPr sz="1200" spc="-20" dirty="0">
                <a:solidFill>
                  <a:srgbClr val="3E3E3E"/>
                </a:solidFill>
                <a:latin typeface="Roboto"/>
                <a:cs typeface="Roboto"/>
              </a:rPr>
              <a:t>Building</a:t>
            </a:r>
            <a:r>
              <a:rPr sz="1200" spc="-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3E3E3E"/>
                </a:solidFill>
                <a:latin typeface="Roboto"/>
                <a:cs typeface="Roboto"/>
              </a:rPr>
              <a:t>customer surveys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43675" y="3268396"/>
            <a:ext cx="1618615" cy="3822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04"/>
              </a:spcBef>
            </a:pPr>
            <a:r>
              <a:rPr sz="1200" spc="-10" dirty="0">
                <a:solidFill>
                  <a:srgbClr val="3E3E3E"/>
                </a:solidFill>
                <a:latin typeface="Roboto"/>
                <a:cs typeface="Roboto"/>
              </a:rPr>
              <a:t>Customer</a:t>
            </a:r>
            <a:r>
              <a:rPr sz="1200" spc="-5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3E3E3E"/>
                </a:solidFill>
                <a:latin typeface="Roboto"/>
                <a:cs typeface="Roboto"/>
              </a:rPr>
              <a:t>data</a:t>
            </a:r>
            <a:r>
              <a:rPr sz="1200" spc="-4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3E3E3E"/>
                </a:solidFill>
                <a:latin typeface="Roboto"/>
                <a:cs typeface="Roboto"/>
              </a:rPr>
              <a:t>analysis and</a:t>
            </a:r>
            <a:r>
              <a:rPr sz="1200" spc="-5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3E3E3E"/>
                </a:solidFill>
                <a:latin typeface="Roboto"/>
                <a:cs typeface="Roboto"/>
              </a:rPr>
              <a:t>reporting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43675" y="3793668"/>
            <a:ext cx="1685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3E3E3E"/>
                </a:solidFill>
                <a:latin typeface="Roboto"/>
                <a:cs typeface="Roboto"/>
              </a:rPr>
              <a:t>Objections</a:t>
            </a:r>
            <a:r>
              <a:rPr sz="1200" spc="3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3E3E3E"/>
                </a:solidFill>
                <a:latin typeface="Roboto"/>
                <a:cs typeface="Roboto"/>
              </a:rPr>
              <a:t>management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66466" y="2391588"/>
            <a:ext cx="1155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E3E3E"/>
                </a:solidFill>
                <a:latin typeface="Roboto"/>
                <a:cs typeface="Roboto"/>
              </a:rPr>
              <a:t>Job</a:t>
            </a:r>
            <a:r>
              <a:rPr sz="1200" spc="-4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3E3E3E"/>
                </a:solidFill>
                <a:latin typeface="Roboto"/>
                <a:cs typeface="Roboto"/>
              </a:rPr>
              <a:t>descriptions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66466" y="2743124"/>
            <a:ext cx="1285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3E3E3E"/>
                </a:solidFill>
                <a:latin typeface="Roboto"/>
                <a:cs typeface="Roboto"/>
              </a:rPr>
              <a:t>Interview</a:t>
            </a:r>
            <a:r>
              <a:rPr sz="1200" spc="2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3E3E3E"/>
                </a:solidFill>
                <a:latin typeface="Roboto"/>
                <a:cs typeface="Roboto"/>
              </a:rPr>
              <a:t>structure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66466" y="3094660"/>
            <a:ext cx="1572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3E3E3E"/>
                </a:solidFill>
                <a:latin typeface="Roboto"/>
                <a:cs typeface="Roboto"/>
              </a:rPr>
              <a:t>Employee</a:t>
            </a:r>
            <a:r>
              <a:rPr sz="1200" spc="-3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3E3E3E"/>
                </a:solidFill>
                <a:latin typeface="Roboto"/>
                <a:cs typeface="Roboto"/>
              </a:rPr>
              <a:t>engagement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66466" y="3446197"/>
            <a:ext cx="900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3E3E3E"/>
                </a:solidFill>
                <a:latin typeface="Roboto"/>
                <a:cs typeface="Roboto"/>
              </a:rPr>
              <a:t>L&amp;D</a:t>
            </a:r>
            <a:r>
              <a:rPr sz="1200" spc="-5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3E3E3E"/>
                </a:solidFill>
                <a:latin typeface="Roboto"/>
                <a:cs typeface="Roboto"/>
              </a:rPr>
              <a:t>Strategy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66466" y="3797732"/>
            <a:ext cx="1390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3E3E3E"/>
                </a:solidFill>
                <a:latin typeface="Roboto"/>
                <a:cs typeface="Roboto"/>
              </a:rPr>
              <a:t>Onboarding</a:t>
            </a:r>
            <a:r>
              <a:rPr sz="1200" spc="-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3E3E3E"/>
                </a:solidFill>
                <a:latin typeface="Roboto"/>
                <a:cs typeface="Roboto"/>
              </a:rPr>
              <a:t>process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5279" y="1824644"/>
            <a:ext cx="139192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531C86"/>
                </a:solidFill>
                <a:latin typeface="Roboto"/>
                <a:cs typeface="Roboto"/>
              </a:rPr>
              <a:t>Marketing &amp;</a:t>
            </a:r>
            <a:r>
              <a:rPr sz="1300" b="1" spc="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300" b="1" spc="-10" dirty="0">
                <a:solidFill>
                  <a:srgbClr val="531C86"/>
                </a:solidFill>
                <a:latin typeface="Roboto"/>
                <a:cs typeface="Roboto"/>
              </a:rPr>
              <a:t>Sales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76520" y="1824644"/>
            <a:ext cx="159385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531C86"/>
                </a:solidFill>
                <a:latin typeface="Roboto"/>
                <a:cs typeface="Roboto"/>
              </a:rPr>
              <a:t>Project</a:t>
            </a:r>
            <a:r>
              <a:rPr sz="1300" b="1" spc="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300" b="1" spc="-10" dirty="0">
                <a:solidFill>
                  <a:srgbClr val="531C86"/>
                </a:solidFill>
                <a:latin typeface="Roboto"/>
                <a:cs typeface="Roboto"/>
              </a:rPr>
              <a:t>Management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55366" y="1677593"/>
            <a:ext cx="1681480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5405">
              <a:lnSpc>
                <a:spcPct val="116799"/>
              </a:lnSpc>
              <a:spcBef>
                <a:spcPts val="95"/>
              </a:spcBef>
            </a:pPr>
            <a:r>
              <a:rPr sz="1300" b="1" dirty="0">
                <a:solidFill>
                  <a:srgbClr val="531C86"/>
                </a:solidFill>
                <a:latin typeface="Roboto"/>
                <a:cs typeface="Roboto"/>
              </a:rPr>
              <a:t>Customer</a:t>
            </a:r>
            <a:r>
              <a:rPr sz="1300" b="1" spc="1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300" b="1" dirty="0">
                <a:solidFill>
                  <a:srgbClr val="531C86"/>
                </a:solidFill>
                <a:latin typeface="Roboto"/>
                <a:cs typeface="Roboto"/>
              </a:rPr>
              <a:t>Support</a:t>
            </a:r>
            <a:r>
              <a:rPr sz="1300" b="1" spc="1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300" b="1" spc="-50" dirty="0">
                <a:solidFill>
                  <a:srgbClr val="531C86"/>
                </a:solidFill>
                <a:latin typeface="Roboto"/>
                <a:cs typeface="Roboto"/>
              </a:rPr>
              <a:t>&amp; </a:t>
            </a:r>
            <a:r>
              <a:rPr sz="1300" b="1" dirty="0">
                <a:solidFill>
                  <a:srgbClr val="531C86"/>
                </a:solidFill>
                <a:latin typeface="Roboto"/>
                <a:cs typeface="Roboto"/>
              </a:rPr>
              <a:t>Account</a:t>
            </a:r>
            <a:r>
              <a:rPr sz="1300" b="1" spc="1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300" b="1" spc="-10" dirty="0">
                <a:solidFill>
                  <a:srgbClr val="531C86"/>
                </a:solidFill>
                <a:latin typeface="Roboto"/>
                <a:cs typeface="Roboto"/>
              </a:rPr>
              <a:t>Management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94572" y="1824644"/>
            <a:ext cx="25082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-25" dirty="0">
                <a:solidFill>
                  <a:srgbClr val="531C86"/>
                </a:solidFill>
                <a:latin typeface="Roboto"/>
                <a:cs typeface="Roboto"/>
              </a:rPr>
              <a:t>HR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15074" y="1641450"/>
            <a:ext cx="4117975" cy="2876550"/>
          </a:xfrm>
          <a:custGeom>
            <a:avLst/>
            <a:gdLst/>
            <a:ahLst/>
            <a:cxnLst/>
            <a:rect l="l" t="t" r="r" b="b"/>
            <a:pathLst>
              <a:path w="4117975" h="2876550">
                <a:moveTo>
                  <a:pt x="0" y="0"/>
                </a:moveTo>
                <a:lnTo>
                  <a:pt x="0" y="2876099"/>
                </a:lnTo>
              </a:path>
              <a:path w="4117975" h="2876550">
                <a:moveTo>
                  <a:pt x="2047899" y="0"/>
                </a:moveTo>
                <a:lnTo>
                  <a:pt x="2047899" y="2876099"/>
                </a:lnTo>
              </a:path>
              <a:path w="4117975" h="2876550">
                <a:moveTo>
                  <a:pt x="4117824" y="0"/>
                </a:moveTo>
                <a:lnTo>
                  <a:pt x="4117824" y="2876099"/>
                </a:lnTo>
              </a:path>
            </a:pathLst>
          </a:custGeom>
          <a:ln w="9524">
            <a:solidFill>
              <a:srgbClr val="E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6562" y="372237"/>
            <a:ext cx="1040135" cy="1879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4425" y="1620569"/>
            <a:ext cx="16052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Σύντομη</a:t>
            </a:r>
            <a:r>
              <a:rPr sz="1300" b="1" spc="-4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spc="-10" dirty="0">
                <a:solidFill>
                  <a:srgbClr val="3E3E3E"/>
                </a:solidFill>
                <a:latin typeface="Roboto"/>
                <a:cs typeface="Roboto"/>
              </a:rPr>
              <a:t>περιγραφή: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95"/>
              </a:spcBef>
            </a:pPr>
            <a:r>
              <a:rPr dirty="0"/>
              <a:t>Θα</a:t>
            </a:r>
            <a:r>
              <a:rPr spc="-5" dirty="0"/>
              <a:t> </a:t>
            </a:r>
            <a:r>
              <a:rPr dirty="0"/>
              <a:t>εξερευνήσουμε</a:t>
            </a:r>
            <a:r>
              <a:rPr spc="-5" dirty="0"/>
              <a:t> </a:t>
            </a:r>
            <a:r>
              <a:rPr dirty="0"/>
              <a:t>πώς</a:t>
            </a:r>
            <a:r>
              <a:rPr spc="-5" dirty="0"/>
              <a:t> </a:t>
            </a:r>
            <a:r>
              <a:rPr dirty="0"/>
              <a:t>η</a:t>
            </a:r>
            <a:r>
              <a:rPr spc="-5" dirty="0"/>
              <a:t> </a:t>
            </a:r>
            <a:r>
              <a:rPr dirty="0"/>
              <a:t>GenAI</a:t>
            </a:r>
            <a:r>
              <a:rPr spc="-5" dirty="0"/>
              <a:t> </a:t>
            </a:r>
            <a:r>
              <a:rPr dirty="0"/>
              <a:t>εξελίσσεται</a:t>
            </a:r>
            <a:r>
              <a:rPr spc="-5" dirty="0"/>
              <a:t> </a:t>
            </a:r>
            <a:r>
              <a:rPr spc="-20" dirty="0"/>
              <a:t>πέρα</a:t>
            </a:r>
            <a:r>
              <a:rPr spc="500" dirty="0"/>
              <a:t> </a:t>
            </a:r>
            <a:r>
              <a:rPr dirty="0"/>
              <a:t>από</a:t>
            </a:r>
            <a:r>
              <a:rPr spc="-5" dirty="0"/>
              <a:t> </a:t>
            </a:r>
            <a:r>
              <a:rPr dirty="0"/>
              <a:t>τα</a:t>
            </a:r>
            <a:r>
              <a:rPr spc="-5" dirty="0"/>
              <a:t> </a:t>
            </a:r>
            <a:r>
              <a:rPr dirty="0"/>
              <a:t>απλά chatbots,</a:t>
            </a:r>
            <a:r>
              <a:rPr spc="-5" dirty="0"/>
              <a:t> </a:t>
            </a:r>
            <a:r>
              <a:rPr dirty="0"/>
              <a:t>προς</a:t>
            </a:r>
            <a:r>
              <a:rPr spc="-5" dirty="0"/>
              <a:t> </a:t>
            </a:r>
            <a:r>
              <a:rPr dirty="0"/>
              <a:t>την κατεύθυνση</a:t>
            </a:r>
            <a:r>
              <a:rPr spc="-5" dirty="0"/>
              <a:t> </a:t>
            </a:r>
            <a:r>
              <a:rPr dirty="0"/>
              <a:t>των</a:t>
            </a:r>
            <a:r>
              <a:rPr spc="-5" dirty="0"/>
              <a:t> </a:t>
            </a:r>
            <a:r>
              <a:rPr spc="-25" dirty="0"/>
              <a:t>AI </a:t>
            </a:r>
            <a:r>
              <a:rPr dirty="0"/>
              <a:t>Agents</a:t>
            </a:r>
            <a:r>
              <a:rPr spc="-20" dirty="0"/>
              <a:t> </a:t>
            </a:r>
            <a:r>
              <a:rPr dirty="0"/>
              <a:t>και</a:t>
            </a:r>
            <a:r>
              <a:rPr spc="-20" dirty="0"/>
              <a:t> </a:t>
            </a:r>
            <a:r>
              <a:rPr dirty="0"/>
              <a:t>των</a:t>
            </a:r>
            <a:r>
              <a:rPr spc="-20" dirty="0"/>
              <a:t> </a:t>
            </a:r>
            <a:r>
              <a:rPr dirty="0"/>
              <a:t>συστημάτων</a:t>
            </a:r>
            <a:r>
              <a:rPr spc="-15" dirty="0"/>
              <a:t> </a:t>
            </a:r>
            <a:r>
              <a:rPr dirty="0"/>
              <a:t>αυτοματισμού</a:t>
            </a:r>
            <a:r>
              <a:rPr spc="-20" dirty="0"/>
              <a:t> </a:t>
            </a:r>
            <a:r>
              <a:rPr spc="-25" dirty="0"/>
              <a:t>που </a:t>
            </a:r>
            <a:r>
              <a:rPr spc="-10" dirty="0"/>
              <a:t>αναλαμβάνουν</a:t>
            </a:r>
            <a:r>
              <a:rPr spc="-5" dirty="0"/>
              <a:t> </a:t>
            </a:r>
            <a:r>
              <a:rPr dirty="0"/>
              <a:t>δράση</a:t>
            </a:r>
            <a:r>
              <a:rPr spc="-5" dirty="0"/>
              <a:t> </a:t>
            </a:r>
            <a:r>
              <a:rPr dirty="0"/>
              <a:t>εκ</a:t>
            </a:r>
            <a:r>
              <a:rPr spc="-5" dirty="0"/>
              <a:t> </a:t>
            </a:r>
            <a:r>
              <a:rPr dirty="0"/>
              <a:t>μέρους</a:t>
            </a:r>
            <a:r>
              <a:rPr spc="-5" dirty="0"/>
              <a:t> </a:t>
            </a:r>
            <a:r>
              <a:rPr dirty="0"/>
              <a:t>των</a:t>
            </a:r>
            <a:r>
              <a:rPr spc="-5" dirty="0"/>
              <a:t> </a:t>
            </a:r>
            <a:r>
              <a:rPr spc="-10" dirty="0"/>
              <a:t>χρηστών.</a:t>
            </a:r>
            <a:r>
              <a:rPr spc="-5" dirty="0"/>
              <a:t> </a:t>
            </a:r>
            <a:r>
              <a:rPr spc="-25" dirty="0"/>
              <a:t>Θα </a:t>
            </a:r>
            <a:r>
              <a:rPr dirty="0"/>
              <a:t>τονίσουμε</a:t>
            </a:r>
            <a:r>
              <a:rPr spc="-10" dirty="0"/>
              <a:t> </a:t>
            </a:r>
            <a:r>
              <a:rPr dirty="0"/>
              <a:t>την</a:t>
            </a:r>
            <a:r>
              <a:rPr spc="-10" dirty="0"/>
              <a:t> </a:t>
            </a:r>
            <a:r>
              <a:rPr dirty="0"/>
              <a:t>ανάγκη</a:t>
            </a:r>
            <a:r>
              <a:rPr spc="-5" dirty="0"/>
              <a:t> </a:t>
            </a:r>
            <a:r>
              <a:rPr dirty="0"/>
              <a:t>για</a:t>
            </a:r>
            <a:r>
              <a:rPr spc="-10" dirty="0"/>
              <a:t> </a:t>
            </a:r>
            <a:r>
              <a:rPr dirty="0"/>
              <a:t>ηγετικές</a:t>
            </a:r>
            <a:r>
              <a:rPr spc="-5" dirty="0"/>
              <a:t> </a:t>
            </a:r>
            <a:r>
              <a:rPr spc="-10" dirty="0"/>
              <a:t>δεξιότητες, </a:t>
            </a:r>
            <a:r>
              <a:rPr dirty="0"/>
              <a:t>ικανότητες</a:t>
            </a:r>
            <a:r>
              <a:rPr spc="-15" dirty="0"/>
              <a:t> </a:t>
            </a:r>
            <a:r>
              <a:rPr dirty="0"/>
              <a:t>διαχείρισης</a:t>
            </a:r>
            <a:r>
              <a:rPr spc="-10" dirty="0"/>
              <a:t> </a:t>
            </a:r>
            <a:r>
              <a:rPr dirty="0"/>
              <a:t>και</a:t>
            </a:r>
            <a:r>
              <a:rPr spc="-15" dirty="0"/>
              <a:t> </a:t>
            </a:r>
            <a:r>
              <a:rPr dirty="0"/>
              <a:t>κριτική</a:t>
            </a:r>
            <a:r>
              <a:rPr spc="-10" dirty="0"/>
              <a:t> αξιολόγηση, </a:t>
            </a:r>
            <a:r>
              <a:rPr dirty="0"/>
              <a:t>καθώς</a:t>
            </a:r>
            <a:r>
              <a:rPr spc="-5" dirty="0"/>
              <a:t> </a:t>
            </a:r>
            <a:r>
              <a:rPr dirty="0"/>
              <a:t>ο</a:t>
            </a:r>
            <a:r>
              <a:rPr spc="-5" dirty="0"/>
              <a:t> </a:t>
            </a:r>
            <a:r>
              <a:rPr dirty="0"/>
              <a:t>άνθρωπος κατευθύνει</a:t>
            </a:r>
            <a:r>
              <a:rPr spc="-5" dirty="0"/>
              <a:t> </a:t>
            </a:r>
            <a:r>
              <a:rPr dirty="0"/>
              <a:t>και επιβλέπει</a:t>
            </a:r>
            <a:r>
              <a:rPr spc="-5" dirty="0"/>
              <a:t> </a:t>
            </a:r>
            <a:r>
              <a:rPr dirty="0"/>
              <a:t>αυτά </a:t>
            </a:r>
            <a:r>
              <a:rPr spc="-25" dirty="0"/>
              <a:t>τα </a:t>
            </a:r>
            <a:r>
              <a:rPr dirty="0"/>
              <a:t>συστήματα</a:t>
            </a:r>
            <a:r>
              <a:rPr spc="-5" dirty="0"/>
              <a:t> </a:t>
            </a:r>
            <a:r>
              <a:rPr dirty="0"/>
              <a:t>για</a:t>
            </a:r>
            <a:r>
              <a:rPr spc="-5" dirty="0"/>
              <a:t> </a:t>
            </a:r>
            <a:r>
              <a:rPr dirty="0"/>
              <a:t>να</a:t>
            </a:r>
            <a:r>
              <a:rPr spc="-5" dirty="0"/>
              <a:t> </a:t>
            </a:r>
            <a:r>
              <a:rPr dirty="0"/>
              <a:t>διασφαλίσει</a:t>
            </a:r>
            <a:r>
              <a:rPr spc="-5" dirty="0"/>
              <a:t> </a:t>
            </a:r>
            <a:r>
              <a:rPr spc="-25" dirty="0"/>
              <a:t>την </a:t>
            </a:r>
            <a:r>
              <a:rPr dirty="0"/>
              <a:t>αποτελεσματικότητα και ασφάλειά </a:t>
            </a:r>
            <a:r>
              <a:rPr spc="-10" dirty="0"/>
              <a:t>τους.</a:t>
            </a:r>
          </a:p>
        </p:txBody>
      </p:sp>
      <p:sp>
        <p:nvSpPr>
          <p:cNvPr id="5" name="object 5"/>
          <p:cNvSpPr/>
          <p:nvPr/>
        </p:nvSpPr>
        <p:spPr>
          <a:xfrm>
            <a:off x="5694124" y="1372699"/>
            <a:ext cx="3449954" cy="683260"/>
          </a:xfrm>
          <a:custGeom>
            <a:avLst/>
            <a:gdLst/>
            <a:ahLst/>
            <a:cxnLst/>
            <a:rect l="l" t="t" r="r" b="b"/>
            <a:pathLst>
              <a:path w="3449954" h="683260">
                <a:moveTo>
                  <a:pt x="3449875" y="682799"/>
                </a:moveTo>
                <a:lnTo>
                  <a:pt x="113802" y="682799"/>
                </a:lnTo>
                <a:lnTo>
                  <a:pt x="69505" y="673856"/>
                </a:lnTo>
                <a:lnTo>
                  <a:pt x="33332" y="649468"/>
                </a:lnTo>
                <a:lnTo>
                  <a:pt x="8943" y="613294"/>
                </a:lnTo>
                <a:lnTo>
                  <a:pt x="0" y="568997"/>
                </a:lnTo>
                <a:lnTo>
                  <a:pt x="0" y="113802"/>
                </a:lnTo>
                <a:lnTo>
                  <a:pt x="8943" y="69505"/>
                </a:lnTo>
                <a:lnTo>
                  <a:pt x="33332" y="33331"/>
                </a:lnTo>
                <a:lnTo>
                  <a:pt x="69505" y="8943"/>
                </a:lnTo>
                <a:lnTo>
                  <a:pt x="113802" y="0"/>
                </a:lnTo>
                <a:lnTo>
                  <a:pt x="3449875" y="0"/>
                </a:lnTo>
                <a:lnTo>
                  <a:pt x="3449875" y="682799"/>
                </a:lnTo>
                <a:close/>
              </a:path>
            </a:pathLst>
          </a:custGeom>
          <a:solidFill>
            <a:srgbClr val="E0C0FF">
              <a:alpha val="5632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4425" y="674569"/>
            <a:ext cx="279908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/>
              <a:t>AI Agents &amp; </a:t>
            </a:r>
            <a:r>
              <a:rPr spc="-10" dirty="0"/>
              <a:t>Automations </a:t>
            </a:r>
            <a:r>
              <a:rPr spc="-45" dirty="0"/>
              <a:t>Tomorrow’s</a:t>
            </a:r>
            <a:r>
              <a:rPr spc="-35" dirty="0"/>
              <a:t> </a:t>
            </a:r>
            <a:r>
              <a:rPr dirty="0"/>
              <a:t>market</a:t>
            </a:r>
            <a:r>
              <a:rPr spc="-30" dirty="0"/>
              <a:t> </a:t>
            </a:r>
            <a:r>
              <a:rPr spc="-10" dirty="0"/>
              <a:t>leaders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50725" y="1449778"/>
            <a:ext cx="1890395" cy="48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300" b="1" spc="-45" dirty="0">
                <a:solidFill>
                  <a:srgbClr val="3E3E3E"/>
                </a:solidFill>
                <a:latin typeface="Roboto"/>
                <a:cs typeface="Roboto"/>
              </a:rPr>
              <a:t>1-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month</a:t>
            </a:r>
            <a:r>
              <a:rPr sz="1300" b="1" spc="-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GenAI </a:t>
            </a:r>
            <a:r>
              <a:rPr sz="1300" b="1" spc="-10" dirty="0">
                <a:solidFill>
                  <a:srgbClr val="3E3E3E"/>
                </a:solidFill>
                <a:latin typeface="Roboto"/>
                <a:cs typeface="Roboto"/>
              </a:rPr>
              <a:t>Academy </a:t>
            </a:r>
            <a:r>
              <a:rPr sz="1300" b="1" spc="-20" dirty="0">
                <a:solidFill>
                  <a:srgbClr val="3E3E3E"/>
                </a:solidFill>
                <a:latin typeface="Roboto"/>
                <a:cs typeface="Roboto"/>
              </a:rPr>
              <a:t>mini-</a:t>
            </a:r>
            <a:r>
              <a:rPr sz="1300" b="1" dirty="0">
                <a:solidFill>
                  <a:srgbClr val="3E3E3E"/>
                </a:solidFill>
                <a:latin typeface="Roboto"/>
                <a:cs typeface="Roboto"/>
              </a:rPr>
              <a:t>degree</a:t>
            </a:r>
            <a:r>
              <a:rPr sz="1300" b="1" spc="3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300" b="1" spc="-10" dirty="0">
                <a:solidFill>
                  <a:srgbClr val="3E3E3E"/>
                </a:solidFill>
                <a:latin typeface="Roboto"/>
                <a:cs typeface="Roboto"/>
              </a:rPr>
              <a:t>roadmap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14500" y="2291051"/>
            <a:ext cx="12147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CCCCCC"/>
                </a:solidFill>
                <a:latin typeface="Roboto"/>
                <a:cs typeface="Roboto"/>
              </a:rPr>
              <a:t>GenAI</a:t>
            </a:r>
            <a:r>
              <a:rPr sz="1000" b="1" spc="25" dirty="0">
                <a:solidFill>
                  <a:srgbClr val="CCCCCC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CCCCCC"/>
                </a:solidFill>
                <a:latin typeface="Roboto"/>
                <a:cs typeface="Roboto"/>
              </a:rPr>
              <a:t>Fundamentals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14500" y="2647707"/>
            <a:ext cx="17214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CCCCCC"/>
                </a:solidFill>
                <a:latin typeface="Roboto"/>
                <a:cs typeface="Roboto"/>
              </a:rPr>
              <a:t>Chatbots</a:t>
            </a:r>
            <a:r>
              <a:rPr sz="1000" b="1" spc="-20" dirty="0">
                <a:solidFill>
                  <a:srgbClr val="CCCCCC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CCCCCC"/>
                </a:solidFill>
                <a:latin typeface="Roboto"/>
                <a:cs typeface="Roboto"/>
              </a:rPr>
              <a:t>&amp;</a:t>
            </a:r>
            <a:r>
              <a:rPr sz="1000" b="1" spc="-20" dirty="0">
                <a:solidFill>
                  <a:srgbClr val="CCCCCC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CCCCCC"/>
                </a:solidFill>
                <a:latin typeface="Roboto"/>
                <a:cs typeface="Roboto"/>
              </a:rPr>
              <a:t>Mastering</a:t>
            </a:r>
            <a:r>
              <a:rPr sz="1000" b="1" spc="-20" dirty="0">
                <a:solidFill>
                  <a:srgbClr val="CCCCCC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CCCCCC"/>
                </a:solidFill>
                <a:latin typeface="Roboto"/>
                <a:cs typeface="Roboto"/>
              </a:rPr>
              <a:t>Prompt Engineering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14500" y="3158287"/>
            <a:ext cx="15081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Agents</a:t>
            </a:r>
            <a:r>
              <a:rPr sz="1000" b="1" spc="-20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to</a:t>
            </a:r>
            <a:r>
              <a:rPr sz="1000" b="1" spc="-1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work</a:t>
            </a:r>
            <a:r>
              <a:rPr sz="1000" b="1" spc="-20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&amp;</a:t>
            </a:r>
            <a:r>
              <a:rPr sz="1000" b="1" spc="-1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meet</a:t>
            </a:r>
            <a:r>
              <a:rPr sz="1000" b="1" spc="-1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spc="-50" dirty="0">
                <a:solidFill>
                  <a:srgbClr val="531C86"/>
                </a:solidFill>
                <a:latin typeface="Roboto"/>
                <a:cs typeface="Roboto"/>
              </a:rPr>
              <a:t>-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 CustomGPTs</a:t>
            </a:r>
            <a:r>
              <a:rPr sz="1000" b="1" spc="-2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&amp;</a:t>
            </a:r>
            <a:r>
              <a:rPr sz="1000" b="1" spc="-2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531C86"/>
                </a:solidFill>
                <a:latin typeface="Roboto"/>
                <a:cs typeface="Roboto"/>
              </a:rPr>
              <a:t>wiserwork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14500" y="3668870"/>
            <a:ext cx="15862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Agents</a:t>
            </a:r>
            <a:r>
              <a:rPr sz="1000" b="1" spc="-30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to</a:t>
            </a:r>
            <a:r>
              <a:rPr sz="1000" b="1" spc="-2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build</a:t>
            </a:r>
            <a:r>
              <a:rPr sz="1000" b="1" spc="-2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-</a:t>
            </a:r>
            <a:r>
              <a:rPr sz="1000" b="1" spc="-2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Build</a:t>
            </a:r>
            <a:r>
              <a:rPr sz="1000" b="1" spc="-30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spc="-20" dirty="0">
                <a:solidFill>
                  <a:srgbClr val="531C86"/>
                </a:solidFill>
                <a:latin typeface="Roboto"/>
                <a:cs typeface="Roboto"/>
              </a:rPr>
              <a:t>Your </a:t>
            </a:r>
            <a:r>
              <a:rPr sz="1000" b="1" spc="-10" dirty="0">
                <a:solidFill>
                  <a:srgbClr val="531C86"/>
                </a:solidFill>
                <a:latin typeface="Roboto"/>
                <a:cs typeface="Roboto"/>
              </a:rPr>
              <a:t>Lovable/v0</a:t>
            </a:r>
            <a:r>
              <a:rPr sz="1000" b="1" spc="-20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531C86"/>
                </a:solidFill>
                <a:latin typeface="Roboto"/>
                <a:cs typeface="Roboto"/>
              </a:rPr>
              <a:t>microApps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14500" y="4179444"/>
            <a:ext cx="16052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Map</a:t>
            </a:r>
            <a:r>
              <a:rPr sz="1000" b="1" spc="-30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your</a:t>
            </a:r>
            <a:r>
              <a:rPr sz="1000" b="1" spc="-2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workﬂows</a:t>
            </a:r>
            <a:r>
              <a:rPr sz="1000" b="1" spc="-30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&amp;</a:t>
            </a:r>
            <a:r>
              <a:rPr sz="1000" b="1" spc="-2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531C86"/>
                </a:solidFill>
                <a:latin typeface="Roboto"/>
                <a:cs typeface="Roboto"/>
              </a:rPr>
              <a:t>build Automations</a:t>
            </a:r>
            <a:r>
              <a:rPr sz="1000" b="1" spc="-1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531C86"/>
                </a:solidFill>
                <a:latin typeface="Roboto"/>
                <a:cs typeface="Roboto"/>
              </a:rPr>
              <a:t>with</a:t>
            </a:r>
            <a:r>
              <a:rPr sz="1000" b="1" spc="-15" dirty="0">
                <a:solidFill>
                  <a:srgbClr val="531C86"/>
                </a:solidFill>
                <a:latin typeface="Roboto"/>
                <a:cs typeface="Roboto"/>
              </a:rPr>
              <a:t> </a:t>
            </a:r>
            <a:r>
              <a:rPr sz="1000" b="1" spc="-25" dirty="0">
                <a:solidFill>
                  <a:srgbClr val="531C86"/>
                </a:solidFill>
                <a:latin typeface="Roboto"/>
                <a:cs typeface="Roboto"/>
              </a:rPr>
              <a:t>n8n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865474" y="2055499"/>
            <a:ext cx="94615" cy="2716530"/>
            <a:chOff x="5865474" y="2055499"/>
            <a:chExt cx="94615" cy="2716530"/>
          </a:xfrm>
        </p:grpSpPr>
        <p:sp>
          <p:nvSpPr>
            <p:cNvPr id="14" name="object 14"/>
            <p:cNvSpPr/>
            <p:nvPr/>
          </p:nvSpPr>
          <p:spPr>
            <a:xfrm>
              <a:off x="5912724" y="2055499"/>
              <a:ext cx="0" cy="2716530"/>
            </a:xfrm>
            <a:custGeom>
              <a:avLst/>
              <a:gdLst/>
              <a:ahLst/>
              <a:cxnLst/>
              <a:rect l="l" t="t" r="r" b="b"/>
              <a:pathLst>
                <a:path h="2716529">
                  <a:moveTo>
                    <a:pt x="0" y="0"/>
                  </a:moveTo>
                  <a:lnTo>
                    <a:pt x="0" y="2716199"/>
                  </a:lnTo>
                </a:path>
              </a:pathLst>
            </a:custGeom>
            <a:ln w="9524">
              <a:solidFill>
                <a:srgbClr val="E0C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5474" y="2345199"/>
              <a:ext cx="94499" cy="944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5474" y="2748799"/>
              <a:ext cx="94499" cy="944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5474" y="3289399"/>
              <a:ext cx="94499" cy="944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5474" y="3799974"/>
              <a:ext cx="94499" cy="944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5474" y="4310549"/>
              <a:ext cx="94499" cy="9449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94425" y="398610"/>
            <a:ext cx="3270250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GENAI</a:t>
            </a:r>
            <a:r>
              <a:rPr sz="1100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SKILLS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TO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THRIVE</a:t>
            </a:r>
            <a:r>
              <a:rPr sz="1100" spc="15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3E3E3E"/>
                </a:solidFill>
                <a:latin typeface="Roboto"/>
                <a:cs typeface="Roboto"/>
              </a:rPr>
              <a:t>MASTERCLASS</a:t>
            </a:r>
            <a:r>
              <a:rPr sz="1100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195" dirty="0">
                <a:solidFill>
                  <a:srgbClr val="3E3E3E"/>
                </a:solidFill>
                <a:latin typeface="Roboto"/>
                <a:cs typeface="Roboto"/>
              </a:rPr>
              <a:t>-</a:t>
            </a:r>
            <a:r>
              <a:rPr sz="1100" spc="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25" dirty="0">
                <a:solidFill>
                  <a:srgbClr val="3E3E3E"/>
                </a:solidFill>
                <a:latin typeface="Roboto"/>
                <a:cs typeface="Roboto"/>
              </a:rPr>
              <a:t>PART</a:t>
            </a:r>
            <a:r>
              <a:rPr sz="1100" spc="-10" dirty="0">
                <a:solidFill>
                  <a:srgbClr val="3E3E3E"/>
                </a:solidFill>
                <a:latin typeface="Roboto"/>
                <a:cs typeface="Roboto"/>
              </a:rPr>
              <a:t> </a:t>
            </a:r>
            <a:r>
              <a:rPr sz="1100" spc="-25" dirty="0">
                <a:solidFill>
                  <a:srgbClr val="3E3E3E"/>
                </a:solidFill>
                <a:latin typeface="Roboto"/>
                <a:cs typeface="Roboto"/>
              </a:rPr>
              <a:t>2:</a:t>
            </a:r>
            <a:endParaRPr sz="11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825A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862</Words>
  <Application>Microsoft Office PowerPoint</Application>
  <PresentationFormat>On-screen Show (16:9)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Microsoft Sans Serif</vt:lpstr>
      <vt:lpstr>Roboto</vt:lpstr>
      <vt:lpstr>Roboto Cn</vt:lpstr>
      <vt:lpstr>Roboto Lt</vt:lpstr>
      <vt:lpstr>Office Theme</vt:lpstr>
      <vt:lpstr>PowerPoint Presentation</vt:lpstr>
      <vt:lpstr>Εισηγητές</vt:lpstr>
      <vt:lpstr>100mentors’ vision: Eﬃcient and responsible GenAI adoption</vt:lpstr>
      <vt:lpstr>100mentors’ vision: Eﬃcient and responsible GenAI adoption</vt:lpstr>
      <vt:lpstr>100mentors’ vision: Eﬃcient and responsible GenAI adoption</vt:lpstr>
      <vt:lpstr>Masterclass outline</vt:lpstr>
      <vt:lpstr>Hands-on Prompt Engineering Today’s non-negotiable commodity</vt:lpstr>
      <vt:lpstr>Hands-on Prompt Engineering Today’s non-negotiable commodity</vt:lpstr>
      <vt:lpstr>AI Agents &amp; Automations Tomorrow’s market leaders</vt:lpstr>
      <vt:lpstr>AI Agents &amp; Automations Use cases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Pylarinou Athina</dc:creator>
  <cp:lastModifiedBy>Pylarinou Athina</cp:lastModifiedBy>
  <cp:revision>2</cp:revision>
  <dcterms:created xsi:type="dcterms:W3CDTF">2025-09-19T06:20:10Z</dcterms:created>
  <dcterms:modified xsi:type="dcterms:W3CDTF">2025-10-03T08:50:54Z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2025-09-19T00:00:00Z</vt:filetime>
  </property>
  <property fmtid="{D5CDD505-2E9C-101B-9397-08002B2CF9AE}" pid="3" name="LastSaved">
    <vt:filetime>2025-09-19T00:00:00Z</vt:filetime>
  </property>
  <property fmtid="{D5CDD505-2E9C-101B-9397-08002B2CF9AE}" pid="4" name="MSIP_Label_958c1004-b24f-4bde-8aad-2ae45b2e013d_Enabled">
    <vt:lpwstr>true</vt:lpwstr>
  </property>
  <property fmtid="{D5CDD505-2E9C-101B-9397-08002B2CF9AE}" pid="5" name="MSIP_Label_958c1004-b24f-4bde-8aad-2ae45b2e013d_SetDate">
    <vt:lpwstr>2025-09-19T06:21:36Z</vt:lpwstr>
  </property>
  <property fmtid="{D5CDD505-2E9C-101B-9397-08002B2CF9AE}" pid="6" name="MSIP_Label_958c1004-b24f-4bde-8aad-2ae45b2e013d_Method">
    <vt:lpwstr>Standard</vt:lpwstr>
  </property>
  <property fmtid="{D5CDD505-2E9C-101B-9397-08002B2CF9AE}" pid="7" name="MSIP_Label_958c1004-b24f-4bde-8aad-2ae45b2e013d_Name">
    <vt:lpwstr>Internal Use</vt:lpwstr>
  </property>
  <property fmtid="{D5CDD505-2E9C-101B-9397-08002B2CF9AE}" pid="8" name="MSIP_Label_958c1004-b24f-4bde-8aad-2ae45b2e013d_SiteId">
    <vt:lpwstr>4f1b3dbb-846d-4206-92b5-ac1cf048dbb2</vt:lpwstr>
  </property>
  <property fmtid="{D5CDD505-2E9C-101B-9397-08002B2CF9AE}" pid="9" name="MSIP_Label_958c1004-b24f-4bde-8aad-2ae45b2e013d_ActionId">
    <vt:lpwstr>00b07d24-f4cd-484a-8a72-1f2b2fcdcae8</vt:lpwstr>
  </property>
  <property fmtid="{D5CDD505-2E9C-101B-9397-08002B2CF9AE}" pid="10" name="MSIP_Label_958c1004-b24f-4bde-8aad-2ae45b2e013d_ContentBits">
    <vt:lpwstr>0</vt:lpwstr>
  </property>
  <property fmtid="{D5CDD505-2E9C-101B-9397-08002B2CF9AE}" pid="11" name="MSIP_Label_958c1004-b24f-4bde-8aad-2ae45b2e013d_Tag">
    <vt:lpwstr>10, 3, 0, 1</vt:lpwstr>
  </property>
</Properties>
</file>